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17" r:id="rId2"/>
    <p:sldMasterId id="2147484326" r:id="rId3"/>
    <p:sldMasterId id="2147484315" r:id="rId4"/>
    <p:sldMasterId id="2147484316" r:id="rId5"/>
  </p:sldMasterIdLst>
  <p:notesMasterIdLst>
    <p:notesMasterId r:id="rId27"/>
  </p:notesMasterIdLst>
  <p:handoutMasterIdLst>
    <p:handoutMasterId r:id="rId28"/>
  </p:handoutMasterIdLst>
  <p:sldIdLst>
    <p:sldId id="261" r:id="rId6"/>
    <p:sldId id="268" r:id="rId7"/>
    <p:sldId id="262" r:id="rId8"/>
    <p:sldId id="267" r:id="rId9"/>
    <p:sldId id="263" r:id="rId10"/>
    <p:sldId id="270" r:id="rId11"/>
    <p:sldId id="273" r:id="rId12"/>
    <p:sldId id="272" r:id="rId13"/>
    <p:sldId id="281" r:id="rId14"/>
    <p:sldId id="275" r:id="rId15"/>
    <p:sldId id="279" r:id="rId16"/>
    <p:sldId id="276" r:id="rId17"/>
    <p:sldId id="288" r:id="rId18"/>
    <p:sldId id="277" r:id="rId19"/>
    <p:sldId id="282" r:id="rId20"/>
    <p:sldId id="283" r:id="rId21"/>
    <p:sldId id="284" r:id="rId22"/>
    <p:sldId id="285" r:id="rId23"/>
    <p:sldId id="286" r:id="rId24"/>
    <p:sldId id="289" r:id="rId25"/>
    <p:sldId id="290" r:id="rId26"/>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8"/>
            <p14:sldId id="262"/>
            <p14:sldId id="267"/>
          </p14:sldIdLst>
        </p14:section>
        <p14:section name="EXTRAS" id="{931BC854-6397-194B-8BA4-F30C6897EFB4}">
          <p14:sldIdLst>
            <p14:sldId id="263"/>
            <p14:sldId id="270"/>
            <p14:sldId id="273"/>
            <p14:sldId id="272"/>
            <p14:sldId id="281"/>
            <p14:sldId id="275"/>
            <p14:sldId id="279"/>
            <p14:sldId id="276"/>
            <p14:sldId id="288"/>
            <p14:sldId id="277"/>
            <p14:sldId id="282"/>
            <p14:sldId id="283"/>
            <p14:sldId id="284"/>
            <p14:sldId id="285"/>
            <p14:sldId id="286"/>
            <p14:sldId id="289"/>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1A"/>
    <a:srgbClr val="E1E1E1"/>
    <a:srgbClr val="FFFFFF"/>
    <a:srgbClr val="649FFF"/>
    <a:srgbClr val="F2F2F2"/>
    <a:srgbClr val="FAFAFA"/>
    <a:srgbClr val="242529"/>
    <a:srgbClr val="D1D9E1"/>
    <a:srgbClr val="99CC00"/>
    <a:srgbClr val="EAC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7" autoAdjust="0"/>
    <p:restoredTop sz="86452" autoAdjust="0"/>
  </p:normalViewPr>
  <p:slideViewPr>
    <p:cSldViewPr>
      <p:cViewPr>
        <p:scale>
          <a:sx n="50" d="100"/>
          <a:sy n="50" d="100"/>
        </p:scale>
        <p:origin x="1800" y="6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154" d="100"/>
          <a:sy n="154" d="100"/>
        </p:scale>
        <p:origin x="4744"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30.04.2020</a:t>
            </a:fld>
            <a:endParaRPr lang="ru-RU" dirty="0">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dirty="0">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30.04.2020</a:t>
            </a:fld>
            <a:endParaRPr lang="ru-RU" dirty="0"/>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err="1"/>
              <a:t>Образец</a:t>
            </a:r>
            <a:r>
              <a:rPr lang="en-US" dirty="0"/>
              <a:t> </a:t>
            </a:r>
            <a:r>
              <a:rPr lang="en-US" dirty="0" err="1"/>
              <a:t>текста</a:t>
            </a:r>
            <a:endParaRPr lang="en-US" dirty="0"/>
          </a:p>
          <a:p>
            <a:pPr lvl="1"/>
            <a:r>
              <a:rPr lang="en-US" dirty="0" err="1"/>
              <a:t>Второй</a:t>
            </a:r>
            <a:r>
              <a:rPr lang="en-US" dirty="0"/>
              <a:t> </a:t>
            </a:r>
            <a:r>
              <a:rPr lang="en-US" dirty="0" err="1"/>
              <a:t>уровень</a:t>
            </a:r>
            <a:endParaRPr lang="en-US" dirty="0"/>
          </a:p>
          <a:p>
            <a:pPr lvl="2"/>
            <a:r>
              <a:rPr lang="en-US" dirty="0" err="1"/>
              <a:t>Третий</a:t>
            </a:r>
            <a:r>
              <a:rPr lang="en-US" dirty="0"/>
              <a:t> </a:t>
            </a:r>
            <a:r>
              <a:rPr lang="en-US" dirty="0" err="1"/>
              <a:t>уровень</a:t>
            </a:r>
            <a:endParaRPr lang="en-US" dirty="0"/>
          </a:p>
          <a:p>
            <a:pPr lvl="3"/>
            <a:r>
              <a:rPr lang="en-US" dirty="0" err="1"/>
              <a:t>Четвертый</a:t>
            </a:r>
            <a:r>
              <a:rPr lang="en-US" dirty="0"/>
              <a:t> </a:t>
            </a:r>
            <a:r>
              <a:rPr lang="en-US" dirty="0" err="1"/>
              <a:t>уровень</a:t>
            </a:r>
            <a:endParaRPr lang="en-US" dirty="0"/>
          </a:p>
          <a:p>
            <a:pPr lvl="4"/>
            <a:r>
              <a:rPr lang="en-US" dirty="0" err="1"/>
              <a:t>Пятый</a:t>
            </a:r>
            <a:r>
              <a:rPr lang="en-US" dirty="0"/>
              <a:t> </a:t>
            </a:r>
            <a:r>
              <a:rPr lang="en-US" dirty="0" err="1"/>
              <a:t>уровень</a:t>
            </a:r>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dirty="0"/>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3FC40D-6FB9-1648-B027-EAD4E7DC4F2C}" type="slidenum">
              <a:rPr lang="ru-RU" smtClean="0"/>
              <a:pPr/>
              <a:t>5</a:t>
            </a:fld>
            <a:endParaRPr lang="ru-RU" dirty="0"/>
          </a:p>
        </p:txBody>
      </p:sp>
    </p:spTree>
    <p:extLst>
      <p:ext uri="{BB962C8B-B14F-4D97-AF65-F5344CB8AC3E}">
        <p14:creationId xmlns:p14="http://schemas.microsoft.com/office/powerpoint/2010/main" val="3502480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6968" y="4927517"/>
            <a:ext cx="5518906" cy="3525968"/>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dirty="0"/>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p:ext uri="{DCECCB84-F9BA-43D5-87BE-67443E8EF086}">
      <p15:sldGuideLst xmlns:p15="http://schemas.microsoft.com/office/powerpoint/2012/main">
        <p15:guide id="1" orient="horz" pos="2977" userDrawn="1">
          <p15:clr>
            <a:srgbClr val="FBAE40"/>
          </p15:clr>
        </p15:guide>
        <p15:guide id="2" pos="12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a:t>
            </a:r>
            <a:endParaRPr lang="en-US" dirty="0">
              <a:effectLst/>
              <a:latin typeface="Helvetica" charset="0"/>
            </a:endParaRPr>
          </a:p>
          <a:p>
            <a:endParaRPr lang="en-US" dirty="0">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dirty="0"/>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dirty="0"/>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r>
              <a:rPr lang="en-US" dirty="0">
                <a:effectLst/>
                <a:latin typeface="Helvetica" charset="0"/>
              </a:rPr>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a:t>
            </a:r>
            <a:endParaRPr lang="en-US" dirty="0">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Tree>
    <p:extLst>
      <p:ext uri="{BB962C8B-B14F-4D97-AF65-F5344CB8AC3E}">
        <p14:creationId xmlns:p14="http://schemas.microsoft.com/office/powerpoint/2010/main" val="13902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dirty="0"/>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dirty="0"/>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dirty="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dirty="0"/>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dirty="0"/>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E6667E11-21B5-5643-A366-C2095A2E9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85739" y="4913960"/>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Or, drag a photo on to this box.</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dirty="0"/>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dirty="0"/>
              <a:t>Click to </a:t>
            </a:r>
            <a:r>
              <a:rPr lang="en-US"/>
              <a:t>edit Headline</a:t>
            </a:r>
            <a:endParaRPr lang="en-US" dirty="0"/>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dirty="0"/>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edit SUBHEAD</a:t>
            </a:r>
            <a:endParaRPr lang="en-US" dirty="0"/>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Or, drag your photo on to this box. </a:t>
            </a:r>
            <a:br>
              <a:rPr lang="en-US" dirty="0"/>
            </a:br>
            <a:r>
              <a:rPr lang="en-US" dirty="0"/>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dirty="0"/>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dirty="0"/>
              <a:t>Click to add text</a:t>
            </a:r>
            <a:endParaRPr lang="ru-RU" dirty="0"/>
          </a:p>
        </p:txBody>
      </p:sp>
      <p:pic>
        <p:nvPicPr>
          <p:cNvPr id="4" name="Picture 3">
            <a:extLst>
              <a:ext uri="{FF2B5EF4-FFF2-40B4-BE49-F238E27FC236}">
                <a16:creationId xmlns:a16="http://schemas.microsoft.com/office/drawing/2014/main" id="{0BFD00D4-5040-2048-9891-F59812A2EF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152422"/>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8" name="Picture 7">
            <a:extLst>
              <a:ext uri="{FF2B5EF4-FFF2-40B4-BE49-F238E27FC236}">
                <a16:creationId xmlns:a16="http://schemas.microsoft.com/office/drawing/2014/main" id="{35247386-28DE-7E47-97E0-7C2CCC4B9D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59520" y="5021792"/>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D764C4B9-CB78-7A46-B21D-7CFDF0591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98719" y="3131171"/>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dirty="0"/>
              <a:t>Click icon to add photo.</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dirty="0"/>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6" name="Picture 5">
            <a:extLst>
              <a:ext uri="{FF2B5EF4-FFF2-40B4-BE49-F238E27FC236}">
                <a16:creationId xmlns:a16="http://schemas.microsoft.com/office/drawing/2014/main" id="{DBFA3730-6395-AC44-82F6-18C947DD89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6B5D21FE-C51C-FF4E-9798-03F4F2AED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02A9202C-A63A-6641-9A83-07FDBB38A4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030225"/>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suntiusdae</a:t>
            </a:r>
            <a:r>
              <a:rPr lang="en-US" dirty="0"/>
              <a:t> </a:t>
            </a:r>
            <a:r>
              <a:rPr lang="en-US" dirty="0" err="1"/>
              <a:t>nihicidem</a:t>
            </a:r>
            <a:r>
              <a:rPr lang="en-US" dirty="0"/>
              <a:t> rem.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arum </a:t>
            </a:r>
            <a:r>
              <a:rPr lang="en-US" dirty="0" err="1"/>
              <a:t>sapicimus</a:t>
            </a:r>
            <a:r>
              <a:rPr lang="en-US" dirty="0"/>
              <a:t> </a:t>
            </a:r>
            <a:r>
              <a:rPr lang="en-US" dirty="0" err="1"/>
              <a:t>apidi</a:t>
            </a:r>
            <a:r>
              <a:rPr lang="en-US" dirty="0"/>
              <a:t> </a:t>
            </a:r>
            <a:r>
              <a:rPr lang="en-US" dirty="0" err="1"/>
              <a:t>occates</a:t>
            </a:r>
            <a:r>
              <a:rPr lang="en-US" dirty="0"/>
              <a:t> quae ne </a:t>
            </a:r>
            <a:r>
              <a:rPr lang="en-US" dirty="0" err="1"/>
              <a:t>porem</a:t>
            </a:r>
            <a:r>
              <a:rPr lang="en-US" dirty="0"/>
              <a:t> </a:t>
            </a:r>
            <a:r>
              <a:rPr lang="en-US" dirty="0" err="1"/>
              <a:t>quis</a:t>
            </a:r>
            <a:r>
              <a:rPr lang="en-US" dirty="0"/>
              <a:t> sum quae et et </a:t>
            </a:r>
            <a:r>
              <a:rPr lang="en-US" dirty="0" err="1"/>
              <a:t>libus</a:t>
            </a:r>
            <a:r>
              <a:rPr lang="en-US" dirty="0"/>
              <a:t> </a:t>
            </a:r>
            <a:r>
              <a:rPr lang="en-US" dirty="0" err="1"/>
              <a:t>quis</a:t>
            </a:r>
            <a:r>
              <a:rPr lang="en-US" dirty="0"/>
              <a:t> et lit </a:t>
            </a:r>
            <a:r>
              <a:rPr lang="en-US" dirty="0" err="1"/>
              <a:t>repra</a:t>
            </a:r>
            <a:r>
              <a:rPr lang="en-US" dirty="0"/>
              <a:t> </a:t>
            </a:r>
            <a:r>
              <a:rPr lang="en-US" dirty="0" err="1"/>
              <a:t>nat</a:t>
            </a:r>
            <a:r>
              <a:rPr lang="en-US" dirty="0"/>
              <a:t> </a:t>
            </a:r>
            <a:r>
              <a:rPr lang="en-US" dirty="0" err="1"/>
              <a:t>ventios</a:t>
            </a:r>
            <a:r>
              <a:rPr lang="en-US" dirty="0"/>
              <a:t> </a:t>
            </a:r>
            <a:r>
              <a:rPr lang="en-US" dirty="0" err="1"/>
              <a:t>nonsectatio</a:t>
            </a:r>
            <a:r>
              <a:rPr lang="en-US" dirty="0"/>
              <a:t> </a:t>
            </a:r>
            <a:r>
              <a:rPr lang="en-US" dirty="0" err="1"/>
              <a:t>venis</a:t>
            </a:r>
            <a:r>
              <a:rPr lang="en-US" dirty="0"/>
              <a:t> ate non nus.</a:t>
            </a:r>
          </a:p>
        </p:txBody>
      </p:sp>
      <p:sp>
        <p:nvSpPr>
          <p:cNvPr id="5"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dirty="0"/>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dirty="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dirty="0"/>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 id="214748434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dirty="0"/>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dirty="0"/>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dirty="0"/>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4.xml"/><Relationship Id="rId1" Type="http://schemas.openxmlformats.org/officeDocument/2006/relationships/video" Target="https://www.youtube.com/embed/XXslqVp17ks?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fif"/><Relationship Id="rId1" Type="http://schemas.openxmlformats.org/officeDocument/2006/relationships/slideLayout" Target="../slideLayouts/slideLayout14.xml"/><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6D13-784C-8F45-8B57-749D812F7741}"/>
              </a:ext>
            </a:extLst>
          </p:cNvPr>
          <p:cNvSpPr>
            <a:spLocks noGrp="1"/>
          </p:cNvSpPr>
          <p:nvPr>
            <p:ph type="title"/>
          </p:nvPr>
        </p:nvSpPr>
        <p:spPr>
          <a:xfrm>
            <a:off x="12656841" y="1490440"/>
            <a:ext cx="10297144" cy="1346522"/>
          </a:xfrm>
        </p:spPr>
        <p:txBody>
          <a:bodyPr/>
          <a:lstStyle/>
          <a:p>
            <a:r>
              <a:rPr lang="en-US" dirty="0"/>
              <a:t>Park – It - </a:t>
            </a:r>
            <a:r>
              <a:rPr lang="en-US" dirty="0" err="1"/>
              <a:t>Cda</a:t>
            </a:r>
            <a:endParaRPr lang="en-US" dirty="0"/>
          </a:p>
        </p:txBody>
      </p:sp>
      <p:sp>
        <p:nvSpPr>
          <p:cNvPr id="3" name="Text Placeholder 2">
            <a:extLst>
              <a:ext uri="{FF2B5EF4-FFF2-40B4-BE49-F238E27FC236}">
                <a16:creationId xmlns:a16="http://schemas.microsoft.com/office/drawing/2014/main" id="{F7D0B5AD-07E5-8D4E-A75A-4F63F023E207}"/>
              </a:ext>
            </a:extLst>
          </p:cNvPr>
          <p:cNvSpPr>
            <a:spLocks noGrp="1"/>
          </p:cNvSpPr>
          <p:nvPr>
            <p:ph type="body" sz="quarter" idx="10"/>
          </p:nvPr>
        </p:nvSpPr>
        <p:spPr>
          <a:xfrm>
            <a:off x="12649994" y="3124994"/>
            <a:ext cx="10303991" cy="1800200"/>
          </a:xfrm>
        </p:spPr>
        <p:txBody>
          <a:bodyPr/>
          <a:lstStyle/>
          <a:p>
            <a:r>
              <a:rPr lang="en-US" dirty="0"/>
              <a:t>A Garage sensor system over a mesh network</a:t>
            </a:r>
          </a:p>
        </p:txBody>
      </p:sp>
      <p:pic>
        <p:nvPicPr>
          <p:cNvPr id="5" name="Picture 4" descr="A close up of a device&#10;&#10;Description automatically generated">
            <a:extLst>
              <a:ext uri="{FF2B5EF4-FFF2-40B4-BE49-F238E27FC236}">
                <a16:creationId xmlns:a16="http://schemas.microsoft.com/office/drawing/2014/main" id="{3281C2C4-0F49-4835-A564-D79BFAFC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3587" y="4191794"/>
            <a:ext cx="14732001" cy="11049000"/>
          </a:xfrm>
          <a:prstGeom prst="rect">
            <a:avLst/>
          </a:prstGeom>
        </p:spPr>
      </p:pic>
    </p:spTree>
    <p:extLst>
      <p:ext uri="{BB962C8B-B14F-4D97-AF65-F5344CB8AC3E}">
        <p14:creationId xmlns:p14="http://schemas.microsoft.com/office/powerpoint/2010/main" val="10314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7294305"/>
          </a:xfrm>
          <a:prstGeom prst="rect">
            <a:avLst/>
          </a:prstGeom>
          <a:noFill/>
        </p:spPr>
        <p:txBody>
          <a:bodyPr wrap="square" rtlCol="0">
            <a:spAutoFit/>
          </a:bodyPr>
          <a:lstStyle/>
          <a:p>
            <a:pPr marL="571500" indent="-571500">
              <a:buFont typeface="Arial" panose="020B0604020202020204" pitchFamily="34" charset="0"/>
              <a:buChar char="•"/>
            </a:pPr>
            <a:r>
              <a:rPr lang="en-US" sz="3600" dirty="0" err="1"/>
              <a:t>LoRa</a:t>
            </a:r>
            <a:r>
              <a:rPr lang="en-US" sz="3600" dirty="0"/>
              <a:t> (</a:t>
            </a:r>
            <a:r>
              <a:rPr lang="en-US" sz="3600" dirty="0" err="1"/>
              <a:t>Longe</a:t>
            </a:r>
            <a:r>
              <a:rPr lang="en-US" sz="3600" dirty="0"/>
              <a:t> Range) was selected due to its ability to transmit over a long-range -10’s of Kilometers in perfect conditions, and low power usage in sleep mode </a:t>
            </a:r>
          </a:p>
          <a:p>
            <a:pPr marL="571500" indent="-571500">
              <a:buFont typeface="Arial" panose="020B0604020202020204" pitchFamily="34" charset="0"/>
              <a:buChar char="•"/>
            </a:pPr>
            <a:r>
              <a:rPr lang="en-US" sz="3600" dirty="0"/>
              <a:t>Originally going to create a mesh network where each of the 5 Garage Sensor Units (GSU) can communicate with one another</a:t>
            </a:r>
          </a:p>
          <a:p>
            <a:pPr marL="571500" indent="-571500">
              <a:buFont typeface="Arial" panose="020B0604020202020204" pitchFamily="34" charset="0"/>
              <a:buChar char="•"/>
            </a:pPr>
            <a:r>
              <a:rPr lang="en-US" sz="3600" dirty="0"/>
              <a:t>The GSUs would determine amongst themselves one of them to become the Garage Sensor Master (GSM)</a:t>
            </a:r>
          </a:p>
          <a:p>
            <a:pPr marL="571500" indent="-571500">
              <a:buFont typeface="Arial" panose="020B0604020202020204" pitchFamily="34" charset="0"/>
              <a:buChar char="•"/>
            </a:pPr>
            <a:r>
              <a:rPr lang="en-US" sz="3600" dirty="0"/>
              <a:t>The GSM would receive messages from the GSUs and then send data over to the Innovation Den</a:t>
            </a:r>
          </a:p>
          <a:p>
            <a:pPr marL="571500" indent="-571500">
              <a:buFont typeface="Arial" panose="020B0604020202020204" pitchFamily="34" charset="0"/>
              <a:buChar char="•"/>
            </a:pPr>
            <a:r>
              <a:rPr lang="en-US" sz="3600" dirty="0"/>
              <a:t>Due to time limitations, the network was changed to become a star with a fixed GSM</a:t>
            </a:r>
          </a:p>
          <a:p>
            <a:pPr marL="571500" indent="-571500">
              <a:buFont typeface="Arial" panose="020B0604020202020204" pitchFamily="34" charset="0"/>
              <a:buChar char="•"/>
            </a:pPr>
            <a:r>
              <a:rPr lang="en-US" sz="3600" dirty="0"/>
              <a:t>Our testing revealed that we will be able to make the distance between the parking garage and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spTree>
    <p:extLst>
      <p:ext uri="{BB962C8B-B14F-4D97-AF65-F5344CB8AC3E}">
        <p14:creationId xmlns:p14="http://schemas.microsoft.com/office/powerpoint/2010/main" val="24640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Our testing revealed that we will be able to make the distance between the parking garage and the roof of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pic>
        <p:nvPicPr>
          <p:cNvPr id="7" name="Content Placeholder 3">
            <a:extLst>
              <a:ext uri="{FF2B5EF4-FFF2-40B4-BE49-F238E27FC236}">
                <a16:creationId xmlns:a16="http://schemas.microsoft.com/office/drawing/2014/main" id="{DE0B8F8C-DAC1-42D0-9606-96EEA7F87F0C}"/>
              </a:ext>
            </a:extLst>
          </p:cNvPr>
          <p:cNvPicPr>
            <a:picLocks noChangeAspect="1"/>
          </p:cNvPicPr>
          <p:nvPr/>
        </p:nvPicPr>
        <p:blipFill>
          <a:blip r:embed="rId2"/>
          <a:stretch>
            <a:fillRect/>
          </a:stretch>
        </p:blipFill>
        <p:spPr>
          <a:xfrm>
            <a:off x="6170123" y="6514015"/>
            <a:ext cx="8473639" cy="6364578"/>
          </a:xfrm>
          <a:prstGeom prst="rect">
            <a:avLst/>
          </a:prstGeom>
        </p:spPr>
      </p:pic>
      <p:pic>
        <p:nvPicPr>
          <p:cNvPr id="8" name="Content Placeholder 8">
            <a:extLst>
              <a:ext uri="{FF2B5EF4-FFF2-40B4-BE49-F238E27FC236}">
                <a16:creationId xmlns:a16="http://schemas.microsoft.com/office/drawing/2014/main" id="{7AF9392B-589E-4A30-85A9-3EF0473B7FE2}"/>
              </a:ext>
            </a:extLst>
          </p:cNvPr>
          <p:cNvPicPr>
            <a:picLocks noChangeAspect="1"/>
          </p:cNvPicPr>
          <p:nvPr/>
        </p:nvPicPr>
        <p:blipFill>
          <a:blip r:embed="rId3"/>
          <a:stretch>
            <a:fillRect/>
          </a:stretch>
        </p:blipFill>
        <p:spPr>
          <a:xfrm>
            <a:off x="15850393" y="6555794"/>
            <a:ext cx="8418017" cy="6322799"/>
          </a:xfrm>
          <a:prstGeom prst="rect">
            <a:avLst/>
          </a:prstGeom>
        </p:spPr>
      </p:pic>
    </p:spTree>
    <p:extLst>
      <p:ext uri="{BB962C8B-B14F-4D97-AF65-F5344CB8AC3E}">
        <p14:creationId xmlns:p14="http://schemas.microsoft.com/office/powerpoint/2010/main" val="410984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600994" y="1067594"/>
            <a:ext cx="10210800" cy="1218282"/>
          </a:xfrm>
        </p:spPr>
        <p:txBody>
          <a:bodyPr/>
          <a:lstStyle/>
          <a:p>
            <a:r>
              <a:rPr lang="en-US" dirty="0"/>
              <a:t>Tyrel Simulation</a:t>
            </a:r>
          </a:p>
        </p:txBody>
      </p:sp>
      <p:pic>
        <p:nvPicPr>
          <p:cNvPr id="3" name="Online Media 2" title="Tyrel's Simulation">
            <a:hlinkClick r:id="" action="ppaction://media"/>
            <a:extLst>
              <a:ext uri="{FF2B5EF4-FFF2-40B4-BE49-F238E27FC236}">
                <a16:creationId xmlns:a16="http://schemas.microsoft.com/office/drawing/2014/main" id="{5C9D4512-C54A-45C2-9E3C-9BCA751A36DE}"/>
              </a:ext>
            </a:extLst>
          </p:cNvPr>
          <p:cNvPicPr>
            <a:picLocks noRot="1" noChangeAspect="1"/>
          </p:cNvPicPr>
          <p:nvPr>
            <a:videoFile r:link="rId1"/>
          </p:nvPr>
        </p:nvPicPr>
        <p:blipFill>
          <a:blip r:embed="rId3"/>
          <a:stretch>
            <a:fillRect/>
          </a:stretch>
        </p:blipFill>
        <p:spPr>
          <a:xfrm>
            <a:off x="8001794" y="3353594"/>
            <a:ext cx="15849601" cy="8915400"/>
          </a:xfrm>
          <a:prstGeom prst="rect">
            <a:avLst/>
          </a:prstGeom>
        </p:spPr>
      </p:pic>
    </p:spTree>
    <p:extLst>
      <p:ext uri="{BB962C8B-B14F-4D97-AF65-F5344CB8AC3E}">
        <p14:creationId xmlns:p14="http://schemas.microsoft.com/office/powerpoint/2010/main" val="26816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296194" y="2559275"/>
            <a:ext cx="21032788" cy="1218282"/>
          </a:xfrm>
        </p:spPr>
        <p:txBody>
          <a:bodyPr/>
          <a:lstStyle/>
          <a:p>
            <a:r>
              <a:rPr lang="en-US" dirty="0"/>
              <a:t>Joel Encryption</a:t>
            </a:r>
          </a:p>
        </p:txBody>
      </p:sp>
      <p:pic>
        <p:nvPicPr>
          <p:cNvPr id="3" name="Picture 2">
            <a:extLst>
              <a:ext uri="{FF2B5EF4-FFF2-40B4-BE49-F238E27FC236}">
                <a16:creationId xmlns:a16="http://schemas.microsoft.com/office/drawing/2014/main" id="{861B2AD5-FD70-4640-B33A-7FD96E5AE97F}"/>
              </a:ext>
            </a:extLst>
          </p:cNvPr>
          <p:cNvPicPr>
            <a:picLocks noChangeAspect="1"/>
          </p:cNvPicPr>
          <p:nvPr/>
        </p:nvPicPr>
        <p:blipFill>
          <a:blip r:embed="rId2"/>
          <a:stretch>
            <a:fillRect/>
          </a:stretch>
        </p:blipFill>
        <p:spPr>
          <a:xfrm>
            <a:off x="20041394" y="2743994"/>
            <a:ext cx="3886200" cy="10548174"/>
          </a:xfrm>
          <a:prstGeom prst="rect">
            <a:avLst/>
          </a:prstGeom>
        </p:spPr>
      </p:pic>
      <p:sp>
        <p:nvSpPr>
          <p:cNvPr id="7" name="TextBox 6">
            <a:extLst>
              <a:ext uri="{FF2B5EF4-FFF2-40B4-BE49-F238E27FC236}">
                <a16:creationId xmlns:a16="http://schemas.microsoft.com/office/drawing/2014/main" id="{7F0F3745-A5FD-4E86-BCF4-67B2E8D6129C}"/>
              </a:ext>
            </a:extLst>
          </p:cNvPr>
          <p:cNvSpPr txBox="1"/>
          <p:nvPr/>
        </p:nvSpPr>
        <p:spPr>
          <a:xfrm>
            <a:off x="838994" y="4832652"/>
            <a:ext cx="18745200" cy="8771632"/>
          </a:xfrm>
          <a:prstGeom prst="rect">
            <a:avLst/>
          </a:prstGeom>
          <a:noFill/>
        </p:spPr>
        <p:txBody>
          <a:bodyPr wrap="square" rtlCol="0">
            <a:spAutoFit/>
          </a:bodyPr>
          <a:lstStyle/>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Encryption</a:t>
            </a:r>
          </a:p>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A class was created to send and receive crypted data throughout the network. This </a:t>
            </a:r>
          </a:p>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 	class implements private key cryptography. </a:t>
            </a: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Two private keys and a predetermined pattern are used to encrypt and decrypt data </a:t>
            </a:r>
          </a:p>
          <a:p>
            <a:pPr marL="3657139" marR="0" lvl="3" indent="0" algn="l" defTabSz="2438092" rtl="0" eaLnBrk="1" fontAlgn="auto" latinLnBrk="0" hangingPunct="1">
              <a:lnSpc>
                <a:spcPct val="100000"/>
              </a:lnSpc>
              <a:spcBef>
                <a:spcPts val="0"/>
              </a:spcBef>
              <a:spcAft>
                <a:spcPts val="0"/>
              </a:spcAft>
              <a:buClr>
                <a:srgbClr val="F1B300"/>
              </a:buClr>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Encryption method</a:t>
            </a:r>
          </a:p>
          <a:p>
            <a:pPr marL="3657139" marR="0" lvl="3" indent="0" algn="l" defTabSz="2438092" rtl="0" eaLnBrk="1" fontAlgn="auto" latinLnBrk="0" hangingPunct="1">
              <a:lnSpc>
                <a:spcPct val="100000"/>
              </a:lnSpc>
              <a:spcBef>
                <a:spcPts val="0"/>
              </a:spcBef>
              <a:spcAft>
                <a:spcPts val="0"/>
              </a:spcAft>
              <a:buClr>
                <a:srgbClr val="F1B300"/>
              </a:buClr>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Methods to access or print the original and crypted data		</a:t>
            </a: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78F4B4A-2F9D-46C5-8F6C-931121EC9C54}"/>
              </a:ext>
            </a:extLst>
          </p:cNvPr>
          <p:cNvSpPr/>
          <p:nvPr/>
        </p:nvSpPr>
        <p:spPr>
          <a:xfrm>
            <a:off x="20271199" y="6401594"/>
            <a:ext cx="2021705" cy="1066800"/>
          </a:xfrm>
          <a:prstGeom prst="rect">
            <a:avLst/>
          </a:prstGeom>
          <a:solidFill>
            <a:srgbClr val="FFFF00">
              <a:alpha val="21000"/>
            </a:srgb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no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AF6B023F-BCED-49F9-8728-7ED7150DEE0E}"/>
              </a:ext>
            </a:extLst>
          </p:cNvPr>
          <p:cNvPicPr>
            <a:picLocks noChangeAspect="1"/>
          </p:cNvPicPr>
          <p:nvPr/>
        </p:nvPicPr>
        <p:blipFill>
          <a:blip r:embed="rId3"/>
          <a:stretch>
            <a:fillRect/>
          </a:stretch>
        </p:blipFill>
        <p:spPr>
          <a:xfrm>
            <a:off x="20271200" y="8306594"/>
            <a:ext cx="2132394" cy="533400"/>
          </a:xfrm>
          <a:prstGeom prst="rect">
            <a:avLst/>
          </a:prstGeom>
        </p:spPr>
      </p:pic>
      <p:pic>
        <p:nvPicPr>
          <p:cNvPr id="18" name="Picture 17">
            <a:extLst>
              <a:ext uri="{FF2B5EF4-FFF2-40B4-BE49-F238E27FC236}">
                <a16:creationId xmlns:a16="http://schemas.microsoft.com/office/drawing/2014/main" id="{E6292E07-B7B4-4E6B-9685-14B46FF9CF49}"/>
              </a:ext>
            </a:extLst>
          </p:cNvPr>
          <p:cNvPicPr>
            <a:picLocks noChangeAspect="1"/>
          </p:cNvPicPr>
          <p:nvPr/>
        </p:nvPicPr>
        <p:blipFill>
          <a:blip r:embed="rId3"/>
          <a:stretch>
            <a:fillRect/>
          </a:stretch>
        </p:blipFill>
        <p:spPr>
          <a:xfrm>
            <a:off x="7620794" y="8003078"/>
            <a:ext cx="2194750" cy="531784"/>
          </a:xfrm>
          <a:prstGeom prst="rect">
            <a:avLst/>
          </a:prstGeom>
        </p:spPr>
      </p:pic>
      <p:sp>
        <p:nvSpPr>
          <p:cNvPr id="19" name="Rectangle 18">
            <a:extLst>
              <a:ext uri="{FF2B5EF4-FFF2-40B4-BE49-F238E27FC236}">
                <a16:creationId xmlns:a16="http://schemas.microsoft.com/office/drawing/2014/main" id="{C5002347-691C-4E08-9A5B-332A3379493D}"/>
              </a:ext>
            </a:extLst>
          </p:cNvPr>
          <p:cNvSpPr/>
          <p:nvPr/>
        </p:nvSpPr>
        <p:spPr>
          <a:xfrm>
            <a:off x="20271200" y="9449594"/>
            <a:ext cx="2132394" cy="533400"/>
          </a:xfrm>
          <a:prstGeom prst="rect">
            <a:avLst/>
          </a:prstGeom>
          <a:solidFill>
            <a:srgbClr val="00B0F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C71951E-A2F1-4EE7-BAF6-112FBC4FAFAC}"/>
              </a:ext>
            </a:extLst>
          </p:cNvPr>
          <p:cNvPicPr>
            <a:picLocks noChangeAspect="1"/>
          </p:cNvPicPr>
          <p:nvPr/>
        </p:nvPicPr>
        <p:blipFill>
          <a:blip r:embed="rId4"/>
          <a:stretch>
            <a:fillRect/>
          </a:stretch>
        </p:blipFill>
        <p:spPr>
          <a:xfrm>
            <a:off x="8839994" y="9084299"/>
            <a:ext cx="2194750" cy="560881"/>
          </a:xfrm>
          <a:prstGeom prst="rect">
            <a:avLst/>
          </a:prstGeom>
        </p:spPr>
      </p:pic>
      <p:sp>
        <p:nvSpPr>
          <p:cNvPr id="21" name="Rectangle 20">
            <a:extLst>
              <a:ext uri="{FF2B5EF4-FFF2-40B4-BE49-F238E27FC236}">
                <a16:creationId xmlns:a16="http://schemas.microsoft.com/office/drawing/2014/main" id="{3A1C047D-A119-4EE6-B8EF-AF9B35B55CE0}"/>
              </a:ext>
            </a:extLst>
          </p:cNvPr>
          <p:cNvSpPr/>
          <p:nvPr/>
        </p:nvSpPr>
        <p:spPr>
          <a:xfrm>
            <a:off x="20271199" y="10440194"/>
            <a:ext cx="3275395" cy="2590800"/>
          </a:xfrm>
          <a:prstGeom prst="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C6D8B46-DFE0-49CA-9642-71D57BB6B4BA}"/>
              </a:ext>
            </a:extLst>
          </p:cNvPr>
          <p:cNvPicPr>
            <a:picLocks noChangeAspect="1"/>
          </p:cNvPicPr>
          <p:nvPr/>
        </p:nvPicPr>
        <p:blipFill>
          <a:blip r:embed="rId5"/>
          <a:stretch>
            <a:fillRect/>
          </a:stretch>
        </p:blipFill>
        <p:spPr>
          <a:xfrm>
            <a:off x="15621794" y="10159753"/>
            <a:ext cx="2194750" cy="560881"/>
          </a:xfrm>
          <a:prstGeom prst="rect">
            <a:avLst/>
          </a:prstGeom>
        </p:spPr>
      </p:pic>
    </p:spTree>
    <p:extLst>
      <p:ext uri="{BB962C8B-B14F-4D97-AF65-F5344CB8AC3E}">
        <p14:creationId xmlns:p14="http://schemas.microsoft.com/office/powerpoint/2010/main" val="321102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p:txBody>
          <a:bodyPr/>
          <a:lstStyle/>
          <a:p>
            <a:r>
              <a:rPr lang="en-US" dirty="0"/>
              <a:t>Joel Encryption</a:t>
            </a:r>
          </a:p>
        </p:txBody>
      </p:sp>
      <p:sp>
        <p:nvSpPr>
          <p:cNvPr id="5" name="TextBox 4">
            <a:extLst>
              <a:ext uri="{FF2B5EF4-FFF2-40B4-BE49-F238E27FC236}">
                <a16:creationId xmlns:a16="http://schemas.microsoft.com/office/drawing/2014/main" id="{8A141C04-6C84-4944-91C1-45AC8E0FCC58}"/>
              </a:ext>
            </a:extLst>
          </p:cNvPr>
          <p:cNvSpPr txBox="1"/>
          <p:nvPr/>
        </p:nvSpPr>
        <p:spPr>
          <a:xfrm>
            <a:off x="2972594" y="5487194"/>
            <a:ext cx="8534400" cy="830997"/>
          </a:xfrm>
          <a:prstGeom prst="rect">
            <a:avLst/>
          </a:prstGeom>
          <a:noFill/>
        </p:spPr>
        <p:txBody>
          <a:bodyPr wrap="square" rtlCol="0">
            <a:spAutoFit/>
          </a:bodyPr>
          <a:lstStyle/>
          <a:p>
            <a:r>
              <a:rPr lang="en-US" dirty="0"/>
              <a:t>Font 48 for headlines</a:t>
            </a:r>
          </a:p>
        </p:txBody>
      </p:sp>
      <p:sp>
        <p:nvSpPr>
          <p:cNvPr id="6" name="TextBox 5">
            <a:extLst>
              <a:ext uri="{FF2B5EF4-FFF2-40B4-BE49-F238E27FC236}">
                <a16:creationId xmlns:a16="http://schemas.microsoft.com/office/drawing/2014/main" id="{2F92679D-F585-40A7-8FE6-53BD088F7FC9}"/>
              </a:ext>
            </a:extLst>
          </p:cNvPr>
          <p:cNvSpPr txBox="1"/>
          <p:nvPr/>
        </p:nvSpPr>
        <p:spPr>
          <a:xfrm>
            <a:off x="3096051" y="7650133"/>
            <a:ext cx="8534400" cy="646331"/>
          </a:xfrm>
          <a:prstGeom prst="rect">
            <a:avLst/>
          </a:prstGeom>
          <a:noFill/>
        </p:spPr>
        <p:txBody>
          <a:bodyPr wrap="square" rtlCol="0">
            <a:spAutoFit/>
          </a:bodyPr>
          <a:lstStyle/>
          <a:p>
            <a:r>
              <a:rPr lang="en-US" sz="3600" dirty="0"/>
              <a:t>Font 36 for lists and other txt</a:t>
            </a:r>
          </a:p>
        </p:txBody>
      </p:sp>
      <p:sp>
        <p:nvSpPr>
          <p:cNvPr id="3" name="TextBox 2">
            <a:extLst>
              <a:ext uri="{FF2B5EF4-FFF2-40B4-BE49-F238E27FC236}">
                <a16:creationId xmlns:a16="http://schemas.microsoft.com/office/drawing/2014/main" id="{5B4F074D-FFDF-4410-B4CC-781E19D09A44}"/>
              </a:ext>
            </a:extLst>
          </p:cNvPr>
          <p:cNvSpPr txBox="1"/>
          <p:nvPr/>
        </p:nvSpPr>
        <p:spPr>
          <a:xfrm>
            <a:off x="12345194" y="7315994"/>
            <a:ext cx="10134600" cy="830997"/>
          </a:xfrm>
          <a:prstGeom prst="rect">
            <a:avLst/>
          </a:prstGeom>
          <a:noFill/>
        </p:spPr>
        <p:txBody>
          <a:bodyPr wrap="square" rtlCol="0">
            <a:spAutoFit/>
          </a:bodyPr>
          <a:lstStyle/>
          <a:p>
            <a:r>
              <a:rPr lang="en-US" dirty="0"/>
              <a:t>WIKI</a:t>
            </a:r>
          </a:p>
        </p:txBody>
      </p:sp>
    </p:spTree>
    <p:extLst>
      <p:ext uri="{BB962C8B-B14F-4D97-AF65-F5344CB8AC3E}">
        <p14:creationId xmlns:p14="http://schemas.microsoft.com/office/powerpoint/2010/main" val="9605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7F396-75C0-4AFC-9700-67500BE80C8F}"/>
              </a:ext>
            </a:extLst>
          </p:cNvPr>
          <p:cNvSpPr>
            <a:spLocks noGrp="1"/>
          </p:cNvSpPr>
          <p:nvPr>
            <p:ph type="title"/>
          </p:nvPr>
        </p:nvSpPr>
        <p:spPr>
          <a:xfrm>
            <a:off x="1219994" y="1448594"/>
            <a:ext cx="21032788" cy="1218282"/>
          </a:xfrm>
        </p:spPr>
        <p:txBody>
          <a:bodyPr/>
          <a:lstStyle/>
          <a:p>
            <a:r>
              <a:rPr lang="en-US" dirty="0"/>
              <a:t>Covid-19 update</a:t>
            </a:r>
          </a:p>
        </p:txBody>
      </p:sp>
      <p:sp>
        <p:nvSpPr>
          <p:cNvPr id="3" name="Text Placeholder 2">
            <a:extLst>
              <a:ext uri="{FF2B5EF4-FFF2-40B4-BE49-F238E27FC236}">
                <a16:creationId xmlns:a16="http://schemas.microsoft.com/office/drawing/2014/main" id="{A6608327-41BF-4C5D-B554-817FC91400EC}"/>
              </a:ext>
            </a:extLst>
          </p:cNvPr>
          <p:cNvSpPr>
            <a:spLocks noGrp="1"/>
          </p:cNvSpPr>
          <p:nvPr>
            <p:ph type="body" sz="quarter" idx="10"/>
          </p:nvPr>
        </p:nvSpPr>
        <p:spPr>
          <a:xfrm>
            <a:off x="1219994" y="2896394"/>
            <a:ext cx="21465605" cy="894928"/>
          </a:xfrm>
        </p:spPr>
        <p:txBody>
          <a:bodyPr/>
          <a:lstStyle/>
          <a:p>
            <a:r>
              <a:rPr lang="en-US" dirty="0"/>
              <a:t>Our efforts to test and communicate while staying at home</a:t>
            </a:r>
          </a:p>
        </p:txBody>
      </p:sp>
      <p:sp>
        <p:nvSpPr>
          <p:cNvPr id="4" name="Text Placeholder 3">
            <a:extLst>
              <a:ext uri="{FF2B5EF4-FFF2-40B4-BE49-F238E27FC236}">
                <a16:creationId xmlns:a16="http://schemas.microsoft.com/office/drawing/2014/main" id="{52D2AA5E-F19F-4726-B0C4-79354D036586}"/>
              </a:ext>
            </a:extLst>
          </p:cNvPr>
          <p:cNvSpPr>
            <a:spLocks noGrp="1"/>
          </p:cNvSpPr>
          <p:nvPr>
            <p:ph type="body" sz="quarter" idx="11"/>
          </p:nvPr>
        </p:nvSpPr>
        <p:spPr>
          <a:xfrm>
            <a:off x="1223559" y="4344195"/>
            <a:ext cx="15986025" cy="1286763"/>
          </a:xfrm>
        </p:spPr>
        <p:txBody>
          <a:bodyPr/>
          <a:lstStyle/>
          <a:p>
            <a:r>
              <a:rPr lang="en-US" dirty="0"/>
              <a:t>Being a collaborative group, with each portion of our project communicating together dynamically, the “stay at home” order greatly affected our project</a:t>
            </a:r>
          </a:p>
        </p:txBody>
      </p:sp>
      <p:sp>
        <p:nvSpPr>
          <p:cNvPr id="5" name="Text Placeholder 3">
            <a:extLst>
              <a:ext uri="{FF2B5EF4-FFF2-40B4-BE49-F238E27FC236}">
                <a16:creationId xmlns:a16="http://schemas.microsoft.com/office/drawing/2014/main" id="{30BB8237-51CD-4160-A469-E5A222A92A0A}"/>
              </a:ext>
            </a:extLst>
          </p:cNvPr>
          <p:cNvSpPr txBox="1">
            <a:spLocks/>
          </p:cNvSpPr>
          <p:nvPr/>
        </p:nvSpPr>
        <p:spPr>
          <a:xfrm>
            <a:off x="1238208" y="6183831"/>
            <a:ext cx="15986025" cy="2607637"/>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We could no longer be in the same location</a:t>
            </a:r>
          </a:p>
          <a:p>
            <a:pPr marL="457200" indent="-457200">
              <a:buFontTx/>
              <a:buChar char="-"/>
            </a:pPr>
            <a:r>
              <a:rPr lang="en-US" dirty="0"/>
              <a:t>The garage we planned to deploy our prototypes in was unavailable</a:t>
            </a:r>
          </a:p>
          <a:p>
            <a:pPr marL="457200" indent="-457200">
              <a:buFontTx/>
              <a:buChar char="-"/>
            </a:pPr>
            <a:r>
              <a:rPr lang="en-US" dirty="0"/>
              <a:t>We needed a way to communicate and test our units while remaining at home</a:t>
            </a:r>
          </a:p>
        </p:txBody>
      </p:sp>
    </p:spTree>
    <p:extLst>
      <p:ext uri="{BB962C8B-B14F-4D97-AF65-F5344CB8AC3E}">
        <p14:creationId xmlns:p14="http://schemas.microsoft.com/office/powerpoint/2010/main" val="4745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5BC1-00DD-4290-BD4E-C69B536235FA}"/>
              </a:ext>
            </a:extLst>
          </p:cNvPr>
          <p:cNvSpPr>
            <a:spLocks noGrp="1"/>
          </p:cNvSpPr>
          <p:nvPr>
            <p:ph type="title"/>
          </p:nvPr>
        </p:nvSpPr>
        <p:spPr>
          <a:xfrm>
            <a:off x="1324442" y="787666"/>
            <a:ext cx="21032788" cy="1218282"/>
          </a:xfrm>
        </p:spPr>
        <p:txBody>
          <a:bodyPr/>
          <a:lstStyle/>
          <a:p>
            <a:r>
              <a:rPr lang="en-US" dirty="0"/>
              <a:t>Lora stands for long range</a:t>
            </a:r>
          </a:p>
        </p:txBody>
      </p:sp>
      <p:sp>
        <p:nvSpPr>
          <p:cNvPr id="3" name="Text Placeholder 2">
            <a:extLst>
              <a:ext uri="{FF2B5EF4-FFF2-40B4-BE49-F238E27FC236}">
                <a16:creationId xmlns:a16="http://schemas.microsoft.com/office/drawing/2014/main" id="{6BA1E8BC-8298-4572-950F-589A1B7FE2AC}"/>
              </a:ext>
            </a:extLst>
          </p:cNvPr>
          <p:cNvSpPr>
            <a:spLocks noGrp="1"/>
          </p:cNvSpPr>
          <p:nvPr>
            <p:ph type="body" sz="quarter" idx="10"/>
          </p:nvPr>
        </p:nvSpPr>
        <p:spPr>
          <a:xfrm>
            <a:off x="1344495" y="2326786"/>
            <a:ext cx="15554325" cy="1661993"/>
          </a:xfrm>
        </p:spPr>
        <p:txBody>
          <a:bodyPr/>
          <a:lstStyle/>
          <a:p>
            <a:r>
              <a:rPr lang="en-US" dirty="0"/>
              <a:t>Testing the capabilities of our </a:t>
            </a:r>
            <a:r>
              <a:rPr lang="en-US" dirty="0" err="1"/>
              <a:t>transceiving</a:t>
            </a:r>
            <a:r>
              <a:rPr lang="en-US" dirty="0"/>
              <a:t> medium</a:t>
            </a:r>
          </a:p>
        </p:txBody>
      </p:sp>
      <p:sp>
        <p:nvSpPr>
          <p:cNvPr id="4" name="Text Placeholder 3">
            <a:extLst>
              <a:ext uri="{FF2B5EF4-FFF2-40B4-BE49-F238E27FC236}">
                <a16:creationId xmlns:a16="http://schemas.microsoft.com/office/drawing/2014/main" id="{AA5E7A3E-F60F-4C5B-843C-270BF12FC83E}"/>
              </a:ext>
            </a:extLst>
          </p:cNvPr>
          <p:cNvSpPr>
            <a:spLocks noGrp="1"/>
          </p:cNvSpPr>
          <p:nvPr>
            <p:ph type="body" sz="quarter" idx="11"/>
          </p:nvPr>
        </p:nvSpPr>
        <p:spPr>
          <a:xfrm>
            <a:off x="576763" y="5011901"/>
            <a:ext cx="15986025" cy="4608185"/>
          </a:xfrm>
        </p:spPr>
        <p:txBody>
          <a:bodyPr/>
          <a:lstStyle/>
          <a:p>
            <a:pPr marL="457200" indent="-457200">
              <a:buFontTx/>
              <a:buChar char="-"/>
            </a:pPr>
            <a:r>
              <a:rPr lang="en-US" dirty="0"/>
              <a:t>Dr. </a:t>
            </a:r>
            <a:r>
              <a:rPr lang="en-US" dirty="0" err="1"/>
              <a:t>Shovic</a:t>
            </a:r>
            <a:r>
              <a:rPr lang="en-US" dirty="0"/>
              <a:t> gave us 2 Yagi antennas used for extremely long range transmissions</a:t>
            </a:r>
          </a:p>
          <a:p>
            <a:pPr marL="457200" indent="-457200">
              <a:buFontTx/>
              <a:buChar char="-"/>
            </a:pPr>
            <a:r>
              <a:rPr lang="en-US" dirty="0"/>
              <a:t>The specs for the antenna are measured in line-of-sight conditions</a:t>
            </a:r>
          </a:p>
          <a:p>
            <a:pPr marL="457200" indent="-457200">
              <a:buFontTx/>
              <a:buChar char="-"/>
            </a:pPr>
            <a:r>
              <a:rPr lang="en-US" dirty="0"/>
              <a:t>We were hopeful that a house-to-house communication would be possible</a:t>
            </a:r>
          </a:p>
          <a:p>
            <a:pPr marL="457200" indent="-457200">
              <a:buFontTx/>
              <a:buChar char="-"/>
            </a:pPr>
            <a:r>
              <a:rPr lang="en-US" dirty="0"/>
              <a:t>Zane and Nikolai were the closest in proximity, being just over 1.2 miles apart</a:t>
            </a:r>
          </a:p>
          <a:p>
            <a:pPr marL="457200" indent="-457200">
              <a:buFontTx/>
              <a:buChar char="-"/>
            </a:pPr>
            <a:r>
              <a:rPr lang="en-US" dirty="0"/>
              <a:t>Nikolai uploaded some simple transceiver tests to the </a:t>
            </a:r>
            <a:r>
              <a:rPr lang="en-US" dirty="0" err="1"/>
              <a:t>LoRa</a:t>
            </a:r>
            <a:r>
              <a:rPr lang="en-US" dirty="0"/>
              <a:t> boards</a:t>
            </a:r>
          </a:p>
        </p:txBody>
      </p:sp>
      <p:pic>
        <p:nvPicPr>
          <p:cNvPr id="5" name="Picture 4">
            <a:extLst>
              <a:ext uri="{FF2B5EF4-FFF2-40B4-BE49-F238E27FC236}">
                <a16:creationId xmlns:a16="http://schemas.microsoft.com/office/drawing/2014/main" id="{332FF3E9-A1D8-433A-BD05-5379A90B0B33}"/>
              </a:ext>
            </a:extLst>
          </p:cNvPr>
          <p:cNvPicPr>
            <a:picLocks noChangeAspect="1"/>
          </p:cNvPicPr>
          <p:nvPr/>
        </p:nvPicPr>
        <p:blipFill>
          <a:blip r:embed="rId2"/>
          <a:stretch>
            <a:fillRect/>
          </a:stretch>
        </p:blipFill>
        <p:spPr>
          <a:xfrm>
            <a:off x="17310467" y="4508353"/>
            <a:ext cx="4481392" cy="2323161"/>
          </a:xfrm>
          <a:prstGeom prst="rect">
            <a:avLst/>
          </a:prstGeom>
        </p:spPr>
      </p:pic>
      <p:pic>
        <p:nvPicPr>
          <p:cNvPr id="7" name="Picture 6">
            <a:extLst>
              <a:ext uri="{FF2B5EF4-FFF2-40B4-BE49-F238E27FC236}">
                <a16:creationId xmlns:a16="http://schemas.microsoft.com/office/drawing/2014/main" id="{9D72BB36-B7A5-4455-AA4F-00C4324716B5}"/>
              </a:ext>
            </a:extLst>
          </p:cNvPr>
          <p:cNvPicPr>
            <a:picLocks noChangeAspect="1"/>
          </p:cNvPicPr>
          <p:nvPr/>
        </p:nvPicPr>
        <p:blipFill>
          <a:blip r:embed="rId3"/>
          <a:stretch>
            <a:fillRect/>
          </a:stretch>
        </p:blipFill>
        <p:spPr>
          <a:xfrm>
            <a:off x="16562788" y="7315994"/>
            <a:ext cx="5976749" cy="6136778"/>
          </a:xfrm>
          <a:prstGeom prst="rect">
            <a:avLst/>
          </a:prstGeom>
        </p:spPr>
      </p:pic>
    </p:spTree>
    <p:extLst>
      <p:ext uri="{BB962C8B-B14F-4D97-AF65-F5344CB8AC3E}">
        <p14:creationId xmlns:p14="http://schemas.microsoft.com/office/powerpoint/2010/main" val="330064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B794-CBE5-46A3-A013-F441DAFFCDFF}"/>
              </a:ext>
            </a:extLst>
          </p:cNvPr>
          <p:cNvSpPr>
            <a:spLocks noGrp="1"/>
          </p:cNvSpPr>
          <p:nvPr>
            <p:ph type="title"/>
          </p:nvPr>
        </p:nvSpPr>
        <p:spPr>
          <a:xfrm>
            <a:off x="1318989" y="1067594"/>
            <a:ext cx="21032788" cy="1218282"/>
          </a:xfrm>
        </p:spPr>
        <p:txBody>
          <a:bodyPr/>
          <a:lstStyle/>
          <a:p>
            <a:r>
              <a:rPr lang="en-US" dirty="0"/>
              <a:t>Testing long range</a:t>
            </a:r>
          </a:p>
        </p:txBody>
      </p:sp>
      <p:sp>
        <p:nvSpPr>
          <p:cNvPr id="3" name="Text Placeholder 2">
            <a:extLst>
              <a:ext uri="{FF2B5EF4-FFF2-40B4-BE49-F238E27FC236}">
                <a16:creationId xmlns:a16="http://schemas.microsoft.com/office/drawing/2014/main" id="{A2CBF322-C681-434E-A4C1-4D3BEDEEA0AE}"/>
              </a:ext>
            </a:extLst>
          </p:cNvPr>
          <p:cNvSpPr>
            <a:spLocks noGrp="1"/>
          </p:cNvSpPr>
          <p:nvPr>
            <p:ph type="body" sz="quarter" idx="10"/>
          </p:nvPr>
        </p:nvSpPr>
        <p:spPr>
          <a:xfrm>
            <a:off x="1318989" y="2298702"/>
            <a:ext cx="15554325" cy="830997"/>
          </a:xfrm>
        </p:spPr>
        <p:txBody>
          <a:bodyPr/>
          <a:lstStyle/>
          <a:p>
            <a:r>
              <a:rPr lang="en-US" dirty="0"/>
              <a:t>Makeshift masts and 3d printed hardware</a:t>
            </a:r>
          </a:p>
        </p:txBody>
      </p:sp>
      <p:sp>
        <p:nvSpPr>
          <p:cNvPr id="4" name="Text Placeholder 3">
            <a:extLst>
              <a:ext uri="{FF2B5EF4-FFF2-40B4-BE49-F238E27FC236}">
                <a16:creationId xmlns:a16="http://schemas.microsoft.com/office/drawing/2014/main" id="{16676A32-3AE7-4AFC-91D2-7997534AE572}"/>
              </a:ext>
            </a:extLst>
          </p:cNvPr>
          <p:cNvSpPr>
            <a:spLocks noGrp="1"/>
          </p:cNvSpPr>
          <p:nvPr>
            <p:ph type="body" sz="quarter" idx="11"/>
          </p:nvPr>
        </p:nvSpPr>
        <p:spPr>
          <a:xfrm>
            <a:off x="1323794" y="3582194"/>
            <a:ext cx="15986025" cy="607089"/>
          </a:xfrm>
        </p:spPr>
        <p:txBody>
          <a:bodyPr/>
          <a:lstStyle/>
          <a:p>
            <a:pPr marL="457200" indent="-457200">
              <a:buFontTx/>
              <a:buChar char="-"/>
            </a:pPr>
            <a:r>
              <a:rPr lang="en-US" dirty="0"/>
              <a:t>Nikolai acquired a 20’ TV antenna, and turned it into a mast, attaching it to his flagpole </a:t>
            </a:r>
          </a:p>
        </p:txBody>
      </p:sp>
      <p:pic>
        <p:nvPicPr>
          <p:cNvPr id="5" name="Picture 4">
            <a:extLst>
              <a:ext uri="{FF2B5EF4-FFF2-40B4-BE49-F238E27FC236}">
                <a16:creationId xmlns:a16="http://schemas.microsoft.com/office/drawing/2014/main" id="{EA8C6B87-1C92-4CEE-B556-604CBDD5EDC6}"/>
              </a:ext>
            </a:extLst>
          </p:cNvPr>
          <p:cNvPicPr>
            <a:picLocks noChangeAspect="1"/>
          </p:cNvPicPr>
          <p:nvPr/>
        </p:nvPicPr>
        <p:blipFill>
          <a:blip r:embed="rId2"/>
          <a:stretch>
            <a:fillRect/>
          </a:stretch>
        </p:blipFill>
        <p:spPr>
          <a:xfrm>
            <a:off x="17755394" y="2150483"/>
            <a:ext cx="4127250" cy="4629642"/>
          </a:xfrm>
          <a:prstGeom prst="rect">
            <a:avLst/>
          </a:prstGeom>
        </p:spPr>
      </p:pic>
      <p:sp>
        <p:nvSpPr>
          <p:cNvPr id="6" name="Text Placeholder 3">
            <a:extLst>
              <a:ext uri="{FF2B5EF4-FFF2-40B4-BE49-F238E27FC236}">
                <a16:creationId xmlns:a16="http://schemas.microsoft.com/office/drawing/2014/main" id="{4DA4B86B-897C-4F64-A463-85DC03BB0579}"/>
              </a:ext>
            </a:extLst>
          </p:cNvPr>
          <p:cNvSpPr txBox="1">
            <a:spLocks/>
          </p:cNvSpPr>
          <p:nvPr/>
        </p:nvSpPr>
        <p:spPr>
          <a:xfrm>
            <a:off x="1548984" y="6764877"/>
            <a:ext cx="15986025" cy="607089"/>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Zane designed some custom hardware for affixing a mast made from PVC to his roof</a:t>
            </a:r>
          </a:p>
        </p:txBody>
      </p:sp>
      <p:pic>
        <p:nvPicPr>
          <p:cNvPr id="8" name="Picture 7" descr="A close up of joint&#10;&#10;Description automatically generated">
            <a:extLst>
              <a:ext uri="{FF2B5EF4-FFF2-40B4-BE49-F238E27FC236}">
                <a16:creationId xmlns:a16="http://schemas.microsoft.com/office/drawing/2014/main" id="{D6134F94-7181-4A2E-9174-7ACD09E17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169" y="8205071"/>
            <a:ext cx="4127250" cy="2838598"/>
          </a:xfrm>
          <a:prstGeom prst="rect">
            <a:avLst/>
          </a:prstGeom>
        </p:spPr>
      </p:pic>
      <p:pic>
        <p:nvPicPr>
          <p:cNvPr id="10" name="Picture 9" descr="A close up of a logo&#10;&#10;Description automatically generated">
            <a:extLst>
              <a:ext uri="{FF2B5EF4-FFF2-40B4-BE49-F238E27FC236}">
                <a16:creationId xmlns:a16="http://schemas.microsoft.com/office/drawing/2014/main" id="{8C5A6023-ED9C-45E1-8704-23FB5E2A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7198" y="8169816"/>
            <a:ext cx="4127250" cy="2838598"/>
          </a:xfrm>
          <a:prstGeom prst="rect">
            <a:avLst/>
          </a:prstGeom>
        </p:spPr>
      </p:pic>
      <p:pic>
        <p:nvPicPr>
          <p:cNvPr id="12" name="Picture 11" descr="A picture containing table, furniture&#10;&#10;Description automatically generated">
            <a:extLst>
              <a:ext uri="{FF2B5EF4-FFF2-40B4-BE49-F238E27FC236}">
                <a16:creationId xmlns:a16="http://schemas.microsoft.com/office/drawing/2014/main" id="{0CB986E6-5C80-4171-B957-CE980FB7F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40" y="8205071"/>
            <a:ext cx="4025512" cy="2803343"/>
          </a:xfrm>
          <a:prstGeom prst="rect">
            <a:avLst/>
          </a:prstGeom>
        </p:spPr>
      </p:pic>
      <p:pic>
        <p:nvPicPr>
          <p:cNvPr id="14" name="Picture 13" descr="A picture containing white&#10;&#10;Description automatically generated">
            <a:extLst>
              <a:ext uri="{FF2B5EF4-FFF2-40B4-BE49-F238E27FC236}">
                <a16:creationId xmlns:a16="http://schemas.microsoft.com/office/drawing/2014/main" id="{F82C6990-EEDF-4CFF-97A3-942082F76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8984" y="8205071"/>
            <a:ext cx="3813216" cy="2838598"/>
          </a:xfrm>
          <a:prstGeom prst="rect">
            <a:avLst/>
          </a:prstGeom>
        </p:spPr>
      </p:pic>
      <p:pic>
        <p:nvPicPr>
          <p:cNvPr id="16" name="Picture 15" descr="A picture containing indoor, kitchen, computer, table&#10;&#10;Description automatically generated">
            <a:extLst>
              <a:ext uri="{FF2B5EF4-FFF2-40B4-BE49-F238E27FC236}">
                <a16:creationId xmlns:a16="http://schemas.microsoft.com/office/drawing/2014/main" id="{F175596B-43E9-48E6-92C8-0D53E7C56A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77508" y="7839745"/>
            <a:ext cx="4124325" cy="5495925"/>
          </a:xfrm>
          <a:prstGeom prst="rect">
            <a:avLst/>
          </a:prstGeom>
        </p:spPr>
      </p:pic>
    </p:spTree>
    <p:extLst>
      <p:ext uri="{BB962C8B-B14F-4D97-AF65-F5344CB8AC3E}">
        <p14:creationId xmlns:p14="http://schemas.microsoft.com/office/powerpoint/2010/main" val="69682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F8E1-EFA3-4827-B03B-5C393E2D0ED5}"/>
              </a:ext>
            </a:extLst>
          </p:cNvPr>
          <p:cNvSpPr>
            <a:spLocks noGrp="1"/>
          </p:cNvSpPr>
          <p:nvPr>
            <p:ph type="title"/>
          </p:nvPr>
        </p:nvSpPr>
        <p:spPr>
          <a:xfrm>
            <a:off x="1318989" y="762794"/>
            <a:ext cx="21032788" cy="1218282"/>
          </a:xfrm>
        </p:spPr>
        <p:txBody>
          <a:bodyPr/>
          <a:lstStyle/>
          <a:p>
            <a:r>
              <a:rPr lang="en-US" dirty="0"/>
              <a:t>Successful transmissions</a:t>
            </a:r>
          </a:p>
        </p:txBody>
      </p:sp>
      <p:sp>
        <p:nvSpPr>
          <p:cNvPr id="4" name="Text Placeholder 3">
            <a:extLst>
              <a:ext uri="{FF2B5EF4-FFF2-40B4-BE49-F238E27FC236}">
                <a16:creationId xmlns:a16="http://schemas.microsoft.com/office/drawing/2014/main" id="{F4607BBD-7325-48F2-A2ED-1FD322179963}"/>
              </a:ext>
            </a:extLst>
          </p:cNvPr>
          <p:cNvSpPr>
            <a:spLocks noGrp="1"/>
          </p:cNvSpPr>
          <p:nvPr>
            <p:ph type="body" sz="quarter" idx="11"/>
          </p:nvPr>
        </p:nvSpPr>
        <p:spPr>
          <a:xfrm>
            <a:off x="1318989" y="2591594"/>
            <a:ext cx="15986025" cy="2287036"/>
          </a:xfrm>
        </p:spPr>
        <p:txBody>
          <a:bodyPr/>
          <a:lstStyle/>
          <a:p>
            <a:pPr marL="457200" indent="-457200">
              <a:buFontTx/>
              <a:buChar char="-"/>
            </a:pPr>
            <a:r>
              <a:rPr lang="en-US" dirty="0"/>
              <a:t>There were several successful transmissions made and received between both Zane and Nikolai</a:t>
            </a:r>
          </a:p>
          <a:p>
            <a:pPr marL="457200" indent="-457200">
              <a:buFontTx/>
              <a:buChar char="-"/>
            </a:pPr>
            <a:r>
              <a:rPr lang="en-US" dirty="0"/>
              <a:t>However, many more packets were lost than were received</a:t>
            </a:r>
          </a:p>
        </p:txBody>
      </p:sp>
      <p:pic>
        <p:nvPicPr>
          <p:cNvPr id="6" name="Picture 5" descr="A screenshot of text&#10;&#10;Description automatically generated">
            <a:extLst>
              <a:ext uri="{FF2B5EF4-FFF2-40B4-BE49-F238E27FC236}">
                <a16:creationId xmlns:a16="http://schemas.microsoft.com/office/drawing/2014/main" id="{5A134475-AD3D-47A0-8B57-369E0C1B4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9194" y="6752690"/>
            <a:ext cx="6527524" cy="5410200"/>
          </a:xfrm>
          <a:prstGeom prst="rect">
            <a:avLst/>
          </a:prstGeom>
        </p:spPr>
      </p:pic>
      <p:pic>
        <p:nvPicPr>
          <p:cNvPr id="8" name="Picture 7" descr="A picture containing outdoor, building, sign, front&#10;&#10;Description automatically generated">
            <a:extLst>
              <a:ext uri="{FF2B5EF4-FFF2-40B4-BE49-F238E27FC236}">
                <a16:creationId xmlns:a16="http://schemas.microsoft.com/office/drawing/2014/main" id="{AC4A4A98-D175-490D-9DA7-E984CD02AE82}"/>
              </a:ext>
            </a:extLst>
          </p:cNvPr>
          <p:cNvPicPr>
            <a:picLocks noChangeAspect="1"/>
          </p:cNvPicPr>
          <p:nvPr/>
        </p:nvPicPr>
        <p:blipFill rotWithShape="1">
          <a:blip r:embed="rId3">
            <a:extLst>
              <a:ext uri="{28A0092B-C50C-407E-A947-70E740481C1C}">
                <a14:useLocalDpi xmlns:a14="http://schemas.microsoft.com/office/drawing/2010/main" val="0"/>
              </a:ext>
            </a:extLst>
          </a:blip>
          <a:srcRect t="15818" r="888" b="17519"/>
          <a:stretch/>
        </p:blipFill>
        <p:spPr>
          <a:xfrm>
            <a:off x="17322680" y="4115594"/>
            <a:ext cx="6137767" cy="8047296"/>
          </a:xfrm>
          <a:prstGeom prst="rect">
            <a:avLst/>
          </a:prstGeom>
        </p:spPr>
      </p:pic>
      <p:pic>
        <p:nvPicPr>
          <p:cNvPr id="10" name="Picture 9" descr="A picture containing outdoor, man, game, riding&#10;&#10;Description automatically generated">
            <a:extLst>
              <a:ext uri="{FF2B5EF4-FFF2-40B4-BE49-F238E27FC236}">
                <a16:creationId xmlns:a16="http://schemas.microsoft.com/office/drawing/2014/main" id="{2B30EA3D-45B0-463F-8DC5-B55B4B3BF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989" y="6425297"/>
            <a:ext cx="7734300" cy="5800725"/>
          </a:xfrm>
          <a:prstGeom prst="rect">
            <a:avLst/>
          </a:prstGeom>
        </p:spPr>
      </p:pic>
    </p:spTree>
    <p:extLst>
      <p:ext uri="{BB962C8B-B14F-4D97-AF65-F5344CB8AC3E}">
        <p14:creationId xmlns:p14="http://schemas.microsoft.com/office/powerpoint/2010/main" val="173186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07-DCED-4C16-A41D-E4D35752D655}"/>
              </a:ext>
            </a:extLst>
          </p:cNvPr>
          <p:cNvSpPr>
            <a:spLocks noGrp="1"/>
          </p:cNvSpPr>
          <p:nvPr>
            <p:ph type="title"/>
          </p:nvPr>
        </p:nvSpPr>
        <p:spPr>
          <a:xfrm>
            <a:off x="1303741" y="610394"/>
            <a:ext cx="21032788" cy="1218282"/>
          </a:xfrm>
        </p:spPr>
        <p:txBody>
          <a:bodyPr/>
          <a:lstStyle/>
          <a:p>
            <a:r>
              <a:rPr lang="en-US" dirty="0"/>
              <a:t>Final setup</a:t>
            </a:r>
          </a:p>
        </p:txBody>
      </p:sp>
      <p:sp>
        <p:nvSpPr>
          <p:cNvPr id="3" name="Text Placeholder 2">
            <a:extLst>
              <a:ext uri="{FF2B5EF4-FFF2-40B4-BE49-F238E27FC236}">
                <a16:creationId xmlns:a16="http://schemas.microsoft.com/office/drawing/2014/main" id="{F3F93D4A-DD54-494C-A876-6827FC95788E}"/>
              </a:ext>
            </a:extLst>
          </p:cNvPr>
          <p:cNvSpPr>
            <a:spLocks noGrp="1"/>
          </p:cNvSpPr>
          <p:nvPr>
            <p:ph type="body" sz="quarter" idx="10"/>
          </p:nvPr>
        </p:nvSpPr>
        <p:spPr>
          <a:xfrm>
            <a:off x="1303741" y="2210594"/>
            <a:ext cx="15554325" cy="830997"/>
          </a:xfrm>
        </p:spPr>
        <p:txBody>
          <a:bodyPr/>
          <a:lstStyle/>
          <a:p>
            <a:r>
              <a:rPr lang="en-US" dirty="0"/>
              <a:t>Something more reliable</a:t>
            </a:r>
          </a:p>
        </p:txBody>
      </p:sp>
      <p:sp>
        <p:nvSpPr>
          <p:cNvPr id="4" name="Text Placeholder 3">
            <a:extLst>
              <a:ext uri="{FF2B5EF4-FFF2-40B4-BE49-F238E27FC236}">
                <a16:creationId xmlns:a16="http://schemas.microsoft.com/office/drawing/2014/main" id="{3C1547F0-D8B6-4E78-BB13-2E686E27DDB3}"/>
              </a:ext>
            </a:extLst>
          </p:cNvPr>
          <p:cNvSpPr>
            <a:spLocks noGrp="1"/>
          </p:cNvSpPr>
          <p:nvPr>
            <p:ph type="body" sz="quarter" idx="11"/>
          </p:nvPr>
        </p:nvSpPr>
        <p:spPr>
          <a:xfrm>
            <a:off x="1252746" y="4089289"/>
            <a:ext cx="13251253" cy="6006003"/>
          </a:xfrm>
        </p:spPr>
        <p:txBody>
          <a:bodyPr/>
          <a:lstStyle/>
          <a:p>
            <a:pPr marL="457200" indent="-457200">
              <a:buFontTx/>
              <a:buChar char="-"/>
            </a:pPr>
            <a:r>
              <a:rPr lang="en-US" dirty="0"/>
              <a:t>In the end, the long-range communication just wasn’t stable and reliable enough for demonstration purposes</a:t>
            </a:r>
          </a:p>
          <a:p>
            <a:pPr marL="457200" indent="-457200">
              <a:buFontTx/>
              <a:buChar char="-"/>
            </a:pPr>
            <a:r>
              <a:rPr lang="en-US" dirty="0"/>
              <a:t>Our final setup for testing involves having the units, and the gateway at the same location</a:t>
            </a:r>
          </a:p>
          <a:p>
            <a:pPr marL="457200" indent="-457200">
              <a:buFontTx/>
              <a:buChar char="-"/>
            </a:pPr>
            <a:r>
              <a:rPr lang="en-US" dirty="0"/>
              <a:t>However, our testing has shown us that the units will be more than capable of transmitting messages from the parking the garage to the Innovation den once both have reopened and the project is able to be properly deployed</a:t>
            </a:r>
          </a:p>
        </p:txBody>
      </p:sp>
      <p:pic>
        <p:nvPicPr>
          <p:cNvPr id="6" name="Picture 5">
            <a:extLst>
              <a:ext uri="{FF2B5EF4-FFF2-40B4-BE49-F238E27FC236}">
                <a16:creationId xmlns:a16="http://schemas.microsoft.com/office/drawing/2014/main" id="{C2A35B91-FCCA-4F02-81D1-F4C9F1039A4E}"/>
              </a:ext>
            </a:extLst>
          </p:cNvPr>
          <p:cNvPicPr>
            <a:picLocks noChangeAspect="1"/>
          </p:cNvPicPr>
          <p:nvPr/>
        </p:nvPicPr>
        <p:blipFill>
          <a:blip r:embed="rId2"/>
          <a:stretch>
            <a:fillRect/>
          </a:stretch>
        </p:blipFill>
        <p:spPr>
          <a:xfrm>
            <a:off x="22356373" y="4170841"/>
            <a:ext cx="933450" cy="1762125"/>
          </a:xfrm>
          <a:prstGeom prst="rect">
            <a:avLst/>
          </a:prstGeom>
        </p:spPr>
      </p:pic>
      <p:pic>
        <p:nvPicPr>
          <p:cNvPr id="7" name="Picture 6">
            <a:extLst>
              <a:ext uri="{FF2B5EF4-FFF2-40B4-BE49-F238E27FC236}">
                <a16:creationId xmlns:a16="http://schemas.microsoft.com/office/drawing/2014/main" id="{938D61B3-A274-419F-9209-DDD4B1D33A46}"/>
              </a:ext>
            </a:extLst>
          </p:cNvPr>
          <p:cNvPicPr>
            <a:picLocks noChangeAspect="1"/>
          </p:cNvPicPr>
          <p:nvPr/>
        </p:nvPicPr>
        <p:blipFill>
          <a:blip r:embed="rId3"/>
          <a:stretch>
            <a:fillRect/>
          </a:stretch>
        </p:blipFill>
        <p:spPr>
          <a:xfrm>
            <a:off x="21713435" y="10440194"/>
            <a:ext cx="2219325" cy="1704975"/>
          </a:xfrm>
          <a:prstGeom prst="rect">
            <a:avLst/>
          </a:prstGeom>
        </p:spPr>
      </p:pic>
      <p:pic>
        <p:nvPicPr>
          <p:cNvPr id="8" name="Picture 7">
            <a:extLst>
              <a:ext uri="{FF2B5EF4-FFF2-40B4-BE49-F238E27FC236}">
                <a16:creationId xmlns:a16="http://schemas.microsoft.com/office/drawing/2014/main" id="{82A21A09-3DA7-444D-8C72-D7A2E95CB9B9}"/>
              </a:ext>
            </a:extLst>
          </p:cNvPr>
          <p:cNvPicPr>
            <a:picLocks noChangeAspect="1"/>
          </p:cNvPicPr>
          <p:nvPr/>
        </p:nvPicPr>
        <p:blipFill>
          <a:blip r:embed="rId4"/>
          <a:stretch>
            <a:fillRect/>
          </a:stretch>
        </p:blipFill>
        <p:spPr>
          <a:xfrm>
            <a:off x="19162128" y="7992269"/>
            <a:ext cx="1581150" cy="1076325"/>
          </a:xfrm>
          <a:prstGeom prst="rect">
            <a:avLst/>
          </a:prstGeom>
        </p:spPr>
      </p:pic>
      <p:pic>
        <p:nvPicPr>
          <p:cNvPr id="9" name="Picture 8">
            <a:extLst>
              <a:ext uri="{FF2B5EF4-FFF2-40B4-BE49-F238E27FC236}">
                <a16:creationId xmlns:a16="http://schemas.microsoft.com/office/drawing/2014/main" id="{A7AF6451-295D-4231-9FCD-BECDF007BE5A}"/>
              </a:ext>
            </a:extLst>
          </p:cNvPr>
          <p:cNvPicPr>
            <a:picLocks noChangeAspect="1"/>
          </p:cNvPicPr>
          <p:nvPr/>
        </p:nvPicPr>
        <p:blipFill>
          <a:blip r:embed="rId5"/>
          <a:stretch>
            <a:fillRect/>
          </a:stretch>
        </p:blipFill>
        <p:spPr>
          <a:xfrm>
            <a:off x="15543220" y="4334052"/>
            <a:ext cx="3009900" cy="2257425"/>
          </a:xfrm>
          <a:prstGeom prst="rect">
            <a:avLst/>
          </a:prstGeom>
        </p:spPr>
      </p:pic>
      <p:pic>
        <p:nvPicPr>
          <p:cNvPr id="11" name="Picture 10">
            <a:extLst>
              <a:ext uri="{FF2B5EF4-FFF2-40B4-BE49-F238E27FC236}">
                <a16:creationId xmlns:a16="http://schemas.microsoft.com/office/drawing/2014/main" id="{ECF2E437-0DB5-447D-9D63-2CDEABE4A688}"/>
              </a:ext>
            </a:extLst>
          </p:cNvPr>
          <p:cNvPicPr>
            <a:picLocks noChangeAspect="1"/>
          </p:cNvPicPr>
          <p:nvPr/>
        </p:nvPicPr>
        <p:blipFill>
          <a:blip r:embed="rId5"/>
          <a:stretch>
            <a:fillRect/>
          </a:stretch>
        </p:blipFill>
        <p:spPr>
          <a:xfrm rot="17380996">
            <a:off x="15419962" y="10058397"/>
            <a:ext cx="3009900" cy="2257425"/>
          </a:xfrm>
          <a:prstGeom prst="rect">
            <a:avLst/>
          </a:prstGeom>
        </p:spPr>
      </p:pic>
      <p:cxnSp>
        <p:nvCxnSpPr>
          <p:cNvPr id="13" name="Straight Arrow Connector 12">
            <a:extLst>
              <a:ext uri="{FF2B5EF4-FFF2-40B4-BE49-F238E27FC236}">
                <a16:creationId xmlns:a16="http://schemas.microsoft.com/office/drawing/2014/main" id="{60E34BB8-BAF4-4B2C-9791-703423AC4A55}"/>
              </a:ext>
            </a:extLst>
          </p:cNvPr>
          <p:cNvCxnSpPr>
            <a:cxnSpLocks/>
          </p:cNvCxnSpPr>
          <p:nvPr/>
        </p:nvCxnSpPr>
        <p:spPr>
          <a:xfrm>
            <a:off x="17724445" y="6307756"/>
            <a:ext cx="1540253" cy="13127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82EFA21E-14E0-481F-B05E-53FD0344769A}"/>
              </a:ext>
            </a:extLst>
          </p:cNvPr>
          <p:cNvCxnSpPr>
            <a:cxnSpLocks/>
          </p:cNvCxnSpPr>
          <p:nvPr/>
        </p:nvCxnSpPr>
        <p:spPr>
          <a:xfrm flipV="1">
            <a:off x="17700040" y="9389922"/>
            <a:ext cx="1904194" cy="19948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1A7329F6-F3B1-4530-88B7-0164DB2ED631}"/>
              </a:ext>
            </a:extLst>
          </p:cNvPr>
          <p:cNvCxnSpPr>
            <a:cxnSpLocks/>
          </p:cNvCxnSpPr>
          <p:nvPr/>
        </p:nvCxnSpPr>
        <p:spPr>
          <a:xfrm flipV="1">
            <a:off x="17048170" y="6307756"/>
            <a:ext cx="34138" cy="36550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D191C6C-C227-462C-8A18-F5458B509EF1}"/>
              </a:ext>
            </a:extLst>
          </p:cNvPr>
          <p:cNvCxnSpPr>
            <a:cxnSpLocks/>
          </p:cNvCxnSpPr>
          <p:nvPr/>
        </p:nvCxnSpPr>
        <p:spPr>
          <a:xfrm flipV="1">
            <a:off x="20564287" y="5726528"/>
            <a:ext cx="1547233" cy="22657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DFF0F95-1B18-4787-918B-9EC642EF6FCA}"/>
              </a:ext>
            </a:extLst>
          </p:cNvPr>
          <p:cNvCxnSpPr>
            <a:stCxn id="6" idx="2"/>
            <a:endCxn id="7" idx="0"/>
          </p:cNvCxnSpPr>
          <p:nvPr/>
        </p:nvCxnSpPr>
        <p:spPr>
          <a:xfrm>
            <a:off x="22823098" y="5932966"/>
            <a:ext cx="0" cy="45072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5F173007-3D1D-40AF-A8A9-18473A6AAC58}"/>
              </a:ext>
            </a:extLst>
          </p:cNvPr>
          <p:cNvCxnSpPr>
            <a:cxnSpLocks/>
          </p:cNvCxnSpPr>
          <p:nvPr/>
        </p:nvCxnSpPr>
        <p:spPr>
          <a:xfrm flipH="1">
            <a:off x="16558076" y="6307756"/>
            <a:ext cx="32302" cy="4079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4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Team members and roles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49090" y="9751761"/>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144207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ppt_x"/>
                                          </p:val>
                                        </p:tav>
                                        <p:tav tm="100000">
                                          <p:val>
                                            <p:strVal val="#ppt_x"/>
                                          </p:val>
                                        </p:tav>
                                      </p:tavLst>
                                    </p:anim>
                                    <p:anim calcmode="lin" valueType="num">
                                      <p:cBhvr additive="base">
                                        <p:cTn id="24" dur="1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ppt_x"/>
                                          </p:val>
                                        </p:tav>
                                        <p:tav tm="100000">
                                          <p:val>
                                            <p:strVal val="#ppt_x"/>
                                          </p:val>
                                        </p:tav>
                                      </p:tavLst>
                                    </p:anim>
                                    <p:anim calcmode="lin" valueType="num">
                                      <p:cBhvr additive="base">
                                        <p:cTn id="2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000" fill="hold"/>
                                        <p:tgtEl>
                                          <p:spTgt spid="8"/>
                                        </p:tgtEl>
                                        <p:attrNameLst>
                                          <p:attrName>ppt_x</p:attrName>
                                        </p:attrNameLst>
                                      </p:cBhvr>
                                      <p:tavLst>
                                        <p:tav tm="0">
                                          <p:val>
                                            <p:strVal val="#ppt_x"/>
                                          </p:val>
                                        </p:tav>
                                        <p:tav tm="100000">
                                          <p:val>
                                            <p:strVal val="#ppt_x"/>
                                          </p:val>
                                        </p:tav>
                                      </p:tavLst>
                                    </p:anim>
                                    <p:anim calcmode="lin" valueType="num">
                                      <p:cBhvr additive="base">
                                        <p:cTn id="34" dur="10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000" fill="hold"/>
                                        <p:tgtEl>
                                          <p:spTgt spid="9"/>
                                        </p:tgtEl>
                                        <p:attrNameLst>
                                          <p:attrName>ppt_x</p:attrName>
                                        </p:attrNameLst>
                                      </p:cBhvr>
                                      <p:tavLst>
                                        <p:tav tm="0">
                                          <p:val>
                                            <p:strVal val="#ppt_x"/>
                                          </p:val>
                                        </p:tav>
                                        <p:tav tm="100000">
                                          <p:val>
                                            <p:strVal val="#ppt_x"/>
                                          </p:val>
                                        </p:tav>
                                      </p:tavLst>
                                    </p:anim>
                                    <p:anim calcmode="lin" valueType="num">
                                      <p:cBhvr additive="base">
                                        <p:cTn id="3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00" fill="hold"/>
                                        <p:tgtEl>
                                          <p:spTgt spid="10"/>
                                        </p:tgtEl>
                                        <p:attrNameLst>
                                          <p:attrName>ppt_x</p:attrName>
                                        </p:attrNameLst>
                                      </p:cBhvr>
                                      <p:tavLst>
                                        <p:tav tm="0">
                                          <p:val>
                                            <p:strVal val="#ppt_x"/>
                                          </p:val>
                                        </p:tav>
                                        <p:tav tm="100000">
                                          <p:val>
                                            <p:strVal val="#ppt_x"/>
                                          </p:val>
                                        </p:tav>
                                      </p:tavLst>
                                    </p:anim>
                                    <p:anim calcmode="lin" valueType="num">
                                      <p:cBhvr additive="base">
                                        <p:cTn id="44" dur="1000" fill="hold"/>
                                        <p:tgtEl>
                                          <p:spTgt spid="1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000" fill="hold"/>
                                        <p:tgtEl>
                                          <p:spTgt spid="11"/>
                                        </p:tgtEl>
                                        <p:attrNameLst>
                                          <p:attrName>ppt_x</p:attrName>
                                        </p:attrNameLst>
                                      </p:cBhvr>
                                      <p:tavLst>
                                        <p:tav tm="0">
                                          <p:val>
                                            <p:strVal val="#ppt_x"/>
                                          </p:val>
                                        </p:tav>
                                        <p:tav tm="100000">
                                          <p:val>
                                            <p:strVal val="#ppt_x"/>
                                          </p:val>
                                        </p:tav>
                                      </p:tavLst>
                                    </p:anim>
                                    <p:anim calcmode="lin" valueType="num">
                                      <p:cBhvr additive="base">
                                        <p:cTn id="4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6" grpId="0"/>
      <p:bldP spid="7"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Questions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63794" y="9790089"/>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3433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rcuit board&#10;&#10;Description automatically generated">
            <a:extLst>
              <a:ext uri="{FF2B5EF4-FFF2-40B4-BE49-F238E27FC236}">
                <a16:creationId xmlns:a16="http://schemas.microsoft.com/office/drawing/2014/main" id="{7F6BBE1D-3B26-4A74-B812-5226FA5A0A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708" y="5212870"/>
            <a:ext cx="5852172" cy="3291847"/>
          </a:xfrm>
          <a:prstGeom prst="rect">
            <a:avLst/>
          </a:prstGeom>
        </p:spPr>
      </p:pic>
    </p:spTree>
    <p:extLst>
      <p:ext uri="{BB962C8B-B14F-4D97-AF65-F5344CB8AC3E}">
        <p14:creationId xmlns:p14="http://schemas.microsoft.com/office/powerpoint/2010/main" val="390048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8989" y="1550390"/>
            <a:ext cx="21032788" cy="1218282"/>
          </a:xfrm>
        </p:spPr>
        <p:txBody>
          <a:bodyPr/>
          <a:lstStyle/>
          <a:p>
            <a:r>
              <a:rPr lang="en-US" dirty="0"/>
              <a:t>Value proposition</a:t>
            </a:r>
          </a:p>
        </p:txBody>
      </p:sp>
      <p:sp>
        <p:nvSpPr>
          <p:cNvPr id="7" name="Text Placeholder 6"/>
          <p:cNvSpPr>
            <a:spLocks noGrp="1"/>
          </p:cNvSpPr>
          <p:nvPr>
            <p:ph type="body" sz="quarter" idx="10"/>
          </p:nvPr>
        </p:nvSpPr>
        <p:spPr/>
        <p:txBody>
          <a:bodyPr/>
          <a:lstStyle/>
          <a:p>
            <a:r>
              <a:rPr lang="en-US" dirty="0"/>
              <a:t>The problem</a:t>
            </a:r>
          </a:p>
        </p:txBody>
      </p:sp>
      <p:sp>
        <p:nvSpPr>
          <p:cNvPr id="8" name="Text Placeholder 7"/>
          <p:cNvSpPr>
            <a:spLocks noGrp="1"/>
          </p:cNvSpPr>
          <p:nvPr>
            <p:ph type="body" sz="quarter" idx="11"/>
          </p:nvPr>
        </p:nvSpPr>
        <p:spPr>
          <a:xfrm>
            <a:off x="5563394" y="5279308"/>
            <a:ext cx="15986025" cy="1307409"/>
          </a:xfrm>
        </p:spPr>
        <p:txBody>
          <a:bodyPr/>
          <a:lstStyle/>
          <a:p>
            <a:r>
              <a:rPr lang="en-US" sz="4000" dirty="0"/>
              <a:t>Too much time and effort are being spent by those looking for a place to park in one or more garages in downtown Coeur d’ Alene.</a:t>
            </a:r>
          </a:p>
        </p:txBody>
      </p:sp>
      <p:sp>
        <p:nvSpPr>
          <p:cNvPr id="10" name="Text Placeholder 6">
            <a:extLst>
              <a:ext uri="{FF2B5EF4-FFF2-40B4-BE49-F238E27FC236}">
                <a16:creationId xmlns:a16="http://schemas.microsoft.com/office/drawing/2014/main" id="{E8202D02-135B-4E82-A786-4A8D808FB7B8}"/>
              </a:ext>
            </a:extLst>
          </p:cNvPr>
          <p:cNvSpPr txBox="1">
            <a:spLocks/>
          </p:cNvSpPr>
          <p:nvPr/>
        </p:nvSpPr>
        <p:spPr>
          <a:xfrm>
            <a:off x="1318989" y="7646501"/>
            <a:ext cx="15554325" cy="830997"/>
          </a:xfrm>
          <a:prstGeom prst="rect">
            <a:avLst/>
          </a:prstGeom>
        </p:spPr>
        <p:txBody>
          <a:bodyPr vert="horz" lIns="0" tIns="0" rIns="0" bIns="0" rtlCol="0">
            <a:spAutoFit/>
          </a:bodyPr>
          <a:lstStyle>
            <a:lvl1pPr marL="0" indent="0" algn="l" defTabSz="2438462"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dirty="0"/>
              <a:t>Our solution</a:t>
            </a:r>
          </a:p>
        </p:txBody>
      </p:sp>
      <p:sp>
        <p:nvSpPr>
          <p:cNvPr id="11" name="Text Placeholder 7">
            <a:extLst>
              <a:ext uri="{FF2B5EF4-FFF2-40B4-BE49-F238E27FC236}">
                <a16:creationId xmlns:a16="http://schemas.microsoft.com/office/drawing/2014/main" id="{EBBF2F54-8292-44CF-AA94-E494AFE7B5BC}"/>
              </a:ext>
            </a:extLst>
          </p:cNvPr>
          <p:cNvSpPr txBox="1">
            <a:spLocks/>
          </p:cNvSpPr>
          <p:nvPr/>
        </p:nvSpPr>
        <p:spPr>
          <a:xfrm>
            <a:off x="5563394" y="8576581"/>
            <a:ext cx="15986025" cy="639534"/>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dirty="0"/>
              <a:t>A parking indication system </a:t>
            </a:r>
          </a:p>
        </p:txBody>
      </p:sp>
      <p:sp>
        <p:nvSpPr>
          <p:cNvPr id="12" name="Text Placeholder 8">
            <a:extLst>
              <a:ext uri="{FF2B5EF4-FFF2-40B4-BE49-F238E27FC236}">
                <a16:creationId xmlns:a16="http://schemas.microsoft.com/office/drawing/2014/main" id="{A0842A6E-5D21-4D21-9E82-2B4F45F2DB63}"/>
              </a:ext>
            </a:extLst>
          </p:cNvPr>
          <p:cNvSpPr>
            <a:spLocks noGrp="1"/>
          </p:cNvSpPr>
          <p:nvPr>
            <p:ph type="body" sz="quarter" idx="12"/>
          </p:nvPr>
        </p:nvSpPr>
        <p:spPr>
          <a:xfrm>
            <a:off x="6858794" y="9537282"/>
            <a:ext cx="16306800" cy="4320029"/>
          </a:xfrm>
        </p:spPr>
        <p:txBody>
          <a:bodyPr/>
          <a:lstStyle/>
          <a:p>
            <a:r>
              <a:rPr lang="en-US" sz="4400" dirty="0"/>
              <a:t>Vehicle sensing over stalls</a:t>
            </a:r>
          </a:p>
          <a:p>
            <a:r>
              <a:rPr lang="en-US" sz="4400" dirty="0"/>
              <a:t>LED indication to commuters</a:t>
            </a:r>
          </a:p>
          <a:p>
            <a:r>
              <a:rPr lang="en-US" sz="4400" dirty="0"/>
              <a:t>Mesh networking via detection/indication units</a:t>
            </a:r>
          </a:p>
          <a:p>
            <a:r>
              <a:rPr lang="en-US" sz="4400" dirty="0"/>
              <a:t>A dynamic companion webpage to monitor/simulate entire garage</a:t>
            </a:r>
          </a:p>
        </p:txBody>
      </p:sp>
    </p:spTree>
    <p:extLst>
      <p:ext uri="{BB962C8B-B14F-4D97-AF65-F5344CB8AC3E}">
        <p14:creationId xmlns:p14="http://schemas.microsoft.com/office/powerpoint/2010/main" val="13732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1000"/>
                                        <p:tgtEl>
                                          <p:spTgt spid="12">
                                            <p:txEl>
                                              <p:pRg st="0" end="0"/>
                                            </p:txEl>
                                          </p:spTgt>
                                        </p:tgtEl>
                                      </p:cBhvr>
                                    </p:animEffect>
                                    <p:anim calcmode="lin" valueType="num">
                                      <p:cBhvr>
                                        <p:cTn id="3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fade">
                                      <p:cBhvr>
                                        <p:cTn id="42" dur="1000"/>
                                        <p:tgtEl>
                                          <p:spTgt spid="12">
                                            <p:txEl>
                                              <p:pRg st="1" end="1"/>
                                            </p:txEl>
                                          </p:spTgt>
                                        </p:tgtEl>
                                      </p:cBhvr>
                                    </p:animEffect>
                                    <p:anim calcmode="lin" valueType="num">
                                      <p:cBhvr>
                                        <p:cTn id="43"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xEl>
                                              <p:pRg st="2" end="2"/>
                                            </p:txEl>
                                          </p:spTgt>
                                        </p:tgtEl>
                                        <p:attrNameLst>
                                          <p:attrName>style.visibility</p:attrName>
                                        </p:attrNameLst>
                                      </p:cBhvr>
                                      <p:to>
                                        <p:strVal val="visible"/>
                                      </p:to>
                                    </p:set>
                                    <p:animEffect transition="in" filter="fade">
                                      <p:cBhvr>
                                        <p:cTn id="49" dur="1000"/>
                                        <p:tgtEl>
                                          <p:spTgt spid="12">
                                            <p:txEl>
                                              <p:pRg st="2" end="2"/>
                                            </p:txEl>
                                          </p:spTgt>
                                        </p:tgtEl>
                                      </p:cBhvr>
                                    </p:animEffect>
                                    <p:anim calcmode="lin" valueType="num">
                                      <p:cBhvr>
                                        <p:cTn id="50"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xEl>
                                              <p:pRg st="3" end="3"/>
                                            </p:txEl>
                                          </p:spTgt>
                                        </p:tgtEl>
                                        <p:attrNameLst>
                                          <p:attrName>style.visibility</p:attrName>
                                        </p:attrNameLst>
                                      </p:cBhvr>
                                      <p:to>
                                        <p:strVal val="visible"/>
                                      </p:to>
                                    </p:set>
                                    <p:animEffect transition="in" filter="fade">
                                      <p:cBhvr>
                                        <p:cTn id="56" dur="1000"/>
                                        <p:tgtEl>
                                          <p:spTgt spid="12">
                                            <p:txEl>
                                              <p:pRg st="3" end="3"/>
                                            </p:txEl>
                                          </p:spTgt>
                                        </p:tgtEl>
                                      </p:cBhvr>
                                    </p:animEffect>
                                    <p:anim calcmode="lin" valueType="num">
                                      <p:cBhvr>
                                        <p:cTn id="57"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p:bldP spid="11" grpId="0"/>
      <p:bldP spid="1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318989" y="1448494"/>
            <a:ext cx="21032788" cy="1218282"/>
          </a:xfrm>
        </p:spPr>
        <p:txBody>
          <a:bodyPr/>
          <a:lstStyle/>
          <a:p>
            <a:r>
              <a:rPr lang="en-US" dirty="0"/>
              <a:t>Objective and deliverables</a:t>
            </a:r>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p:txBody>
          <a:bodyPr/>
          <a:lstStyle/>
          <a:p>
            <a:r>
              <a:rPr lang="en-US" dirty="0"/>
              <a:t>Our goal</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4953794" y="5944394"/>
            <a:ext cx="17371448" cy="4039567"/>
          </a:xfrm>
        </p:spPr>
        <p:txBody>
          <a:bodyPr/>
          <a:lstStyle/>
          <a:p>
            <a:r>
              <a:rPr lang="en-US" sz="4800" dirty="0"/>
              <a:t>Outfit the parking garage in downtown CDA with 5 prototype units</a:t>
            </a:r>
          </a:p>
          <a:p>
            <a:r>
              <a:rPr lang="en-US" sz="4800" dirty="0"/>
              <a:t>Build a mesh network for units to relay stall status to a gateway at the Innovation Den</a:t>
            </a:r>
          </a:p>
          <a:p>
            <a:r>
              <a:rPr lang="en-US" sz="4800" dirty="0"/>
              <a:t>Build a simulation to show what a full-garage deployment would look like</a:t>
            </a:r>
          </a:p>
        </p:txBody>
      </p:sp>
    </p:spTree>
    <p:extLst>
      <p:ext uri="{BB962C8B-B14F-4D97-AF65-F5344CB8AC3E}">
        <p14:creationId xmlns:p14="http://schemas.microsoft.com/office/powerpoint/2010/main" val="25769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9" name="Table 778"/>
          <p:cNvGraphicFramePr>
            <a:graphicFrameLocks noGrp="1"/>
          </p:cNvGraphicFramePr>
          <p:nvPr>
            <p:extLst>
              <p:ext uri="{D42A27DB-BD31-4B8C-83A1-F6EECF244321}">
                <p14:modId xmlns:p14="http://schemas.microsoft.com/office/powerpoint/2010/main" val="2343705458"/>
              </p:ext>
            </p:extLst>
          </p:nvPr>
        </p:nvGraphicFramePr>
        <p:xfrm>
          <a:off x="1021193" y="2515394"/>
          <a:ext cx="10737456" cy="10175373"/>
        </p:xfrm>
        <a:graphic>
          <a:graphicData uri="http://schemas.openxmlformats.org/drawingml/2006/table">
            <a:tbl>
              <a:tblPr firstRow="1" bandRow="1" bandCol="1">
                <a:tableStyleId>{17292A2E-F333-43FB-9621-5CBBE7FDCDCB}</a:tableStyleId>
              </a:tblPr>
              <a:tblGrid>
                <a:gridCol w="3579152">
                  <a:extLst>
                    <a:ext uri="{9D8B030D-6E8A-4147-A177-3AD203B41FA5}">
                      <a16:colId xmlns:a16="http://schemas.microsoft.com/office/drawing/2014/main" val="20000"/>
                    </a:ext>
                  </a:extLst>
                </a:gridCol>
                <a:gridCol w="3579152">
                  <a:extLst>
                    <a:ext uri="{9D8B030D-6E8A-4147-A177-3AD203B41FA5}">
                      <a16:colId xmlns:a16="http://schemas.microsoft.com/office/drawing/2014/main" val="20001"/>
                    </a:ext>
                  </a:extLst>
                </a:gridCol>
                <a:gridCol w="3579152">
                  <a:extLst>
                    <a:ext uri="{9D8B030D-6E8A-4147-A177-3AD203B41FA5}">
                      <a16:colId xmlns:a16="http://schemas.microsoft.com/office/drawing/2014/main" val="20002"/>
                    </a:ext>
                  </a:extLst>
                </a:gridCol>
              </a:tblGrid>
              <a:tr h="2034609">
                <a:tc>
                  <a:txBody>
                    <a:bodyPr/>
                    <a:lstStyle/>
                    <a:p>
                      <a:pPr algn="l"/>
                      <a:r>
                        <a:rPr lang="en-US" sz="2800" b="0" i="0" dirty="0">
                          <a:solidFill>
                            <a:schemeClr val="tx1"/>
                          </a:solidFill>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20015">
                <a:tc>
                  <a:txBody>
                    <a:bodyPr/>
                    <a:lstStyle/>
                    <a:p>
                      <a:pPr algn="l"/>
                      <a:endParaRPr lang="en-US" sz="2800" b="1" i="0" dirty="0">
                        <a:latin typeface="Franklin Gothic Book Regular"/>
                        <a:ea typeface="Archivo" charset="0"/>
                        <a:cs typeface="Archivo" charset="0"/>
                      </a:endParaRP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080719">
                <a:tc>
                  <a:txBody>
                    <a:bodyPr/>
                    <a:lstStyle/>
                    <a:p>
                      <a:pPr algn="l"/>
                      <a:endParaRPr lang="en-US" sz="2800" b="1" i="0" dirty="0">
                        <a:latin typeface="Franklin Gothic Book Regular"/>
                        <a:ea typeface="Archivo" charset="0"/>
                        <a:cs typeface="Archivo" charset="0"/>
                      </a:endParaRP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20015">
                <a:tc>
                  <a:txBody>
                    <a:bodyPr/>
                    <a:lstStyle/>
                    <a:p>
                      <a:pPr algn="l"/>
                      <a:endParaRPr lang="en-US" sz="2800" b="1" i="0" dirty="0">
                        <a:latin typeface="Franklin Gothic Book Regular"/>
                        <a:ea typeface="Archivo" charset="0"/>
                        <a:cs typeface="Archivo" charset="0"/>
                      </a:endParaRP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020015">
                <a:tc>
                  <a:txBody>
                    <a:bodyPr/>
                    <a:lstStyle/>
                    <a:p>
                      <a:pPr algn="l"/>
                      <a:endParaRPr lang="en-US" sz="2800" b="1" i="0" dirty="0">
                        <a:latin typeface="Franklin Gothic Book Regular"/>
                        <a:ea typeface="Archivo" charset="0"/>
                        <a:cs typeface="Archivo" charset="0"/>
                      </a:endParaRP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Expandable for future projects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1546724"/>
                  </a:ext>
                </a:extLst>
              </a:tr>
            </a:tbl>
          </a:graphicData>
        </a:graphic>
      </p:graphicFrame>
      <p:sp>
        <p:nvSpPr>
          <p:cNvPr id="780" name="Title 779"/>
          <p:cNvSpPr>
            <a:spLocks noGrp="1"/>
          </p:cNvSpPr>
          <p:nvPr>
            <p:ph type="title"/>
          </p:nvPr>
        </p:nvSpPr>
        <p:spPr>
          <a:xfrm>
            <a:off x="3022247" y="1306866"/>
            <a:ext cx="6758693" cy="1126077"/>
          </a:xfrm>
        </p:spPr>
        <p:txBody>
          <a:bodyPr/>
          <a:lstStyle/>
          <a:p>
            <a:r>
              <a:rPr lang="en-US" sz="7200" dirty="0"/>
              <a:t>Requirements</a:t>
            </a:r>
          </a:p>
        </p:txBody>
      </p:sp>
      <p:graphicFrame>
        <p:nvGraphicFramePr>
          <p:cNvPr id="783" name="Table 782"/>
          <p:cNvGraphicFramePr>
            <a:graphicFrameLocks noGrp="1"/>
          </p:cNvGraphicFramePr>
          <p:nvPr>
            <p:extLst>
              <p:ext uri="{D42A27DB-BD31-4B8C-83A1-F6EECF244321}">
                <p14:modId xmlns:p14="http://schemas.microsoft.com/office/powerpoint/2010/main" val="3766842099"/>
              </p:ext>
            </p:extLst>
          </p:nvPr>
        </p:nvGraphicFramePr>
        <p:xfrm>
          <a:off x="12192794" y="2515394"/>
          <a:ext cx="11171601" cy="10563277"/>
        </p:xfrm>
        <a:graphic>
          <a:graphicData uri="http://schemas.openxmlformats.org/drawingml/2006/table">
            <a:tbl>
              <a:tblPr firstRow="1" bandRow="1">
                <a:tableStyleId>{7E9639D4-E3E2-4D34-9284-5A2195B3D0D7}</a:tableStyleId>
              </a:tblPr>
              <a:tblGrid>
                <a:gridCol w="3723867">
                  <a:extLst>
                    <a:ext uri="{9D8B030D-6E8A-4147-A177-3AD203B41FA5}">
                      <a16:colId xmlns:a16="http://schemas.microsoft.com/office/drawing/2014/main" val="20000"/>
                    </a:ext>
                  </a:extLst>
                </a:gridCol>
                <a:gridCol w="3723867">
                  <a:extLst>
                    <a:ext uri="{9D8B030D-6E8A-4147-A177-3AD203B41FA5}">
                      <a16:colId xmlns:a16="http://schemas.microsoft.com/office/drawing/2014/main" val="20001"/>
                    </a:ext>
                  </a:extLst>
                </a:gridCol>
                <a:gridCol w="3723867">
                  <a:extLst>
                    <a:ext uri="{9D8B030D-6E8A-4147-A177-3AD203B41FA5}">
                      <a16:colId xmlns:a16="http://schemas.microsoft.com/office/drawing/2014/main" val="20002"/>
                    </a:ext>
                  </a:extLst>
                </a:gridCol>
              </a:tblGrid>
              <a:tr h="2655106">
                <a:tc>
                  <a:txBody>
                    <a:bodyPr/>
                    <a:lstStyle/>
                    <a:p>
                      <a:pPr algn="l"/>
                      <a:r>
                        <a:rPr lang="en-US" sz="2800" b="0" i="0" dirty="0">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636057">
                <a:tc>
                  <a:txBody>
                    <a:bodyPr/>
                    <a:lstStyle/>
                    <a:p>
                      <a:pPr algn="l"/>
                      <a:endParaRPr lang="en-US" sz="2800" b="1" i="0" dirty="0">
                        <a:latin typeface="Franklin Gothic Book Regular"/>
                        <a:ea typeface="Archivo" charset="0"/>
                        <a:cs typeface="Archivo" charset="0"/>
                      </a:endParaRP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Units can choose a master and slave dynamically to save on battery</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Graphical representation of system </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636057">
                <a:tc>
                  <a:txBody>
                    <a:bodyPr/>
                    <a:lstStyle/>
                    <a:p>
                      <a:pPr marL="0" marR="0" lvl="0" indent="0" algn="l" defTabSz="2438462" rtl="0" eaLnBrk="1" fontAlgn="auto" latinLnBrk="0" hangingPunct="1">
                        <a:lnSpc>
                          <a:spcPct val="100000"/>
                        </a:lnSpc>
                        <a:spcBef>
                          <a:spcPts val="0"/>
                        </a:spcBef>
                        <a:spcAft>
                          <a:spcPts val="0"/>
                        </a:spcAft>
                        <a:buClrTx/>
                        <a:buSzTx/>
                        <a:buFontTx/>
                        <a:buNone/>
                        <a:tabLst/>
                        <a:defRPr/>
                      </a:pPr>
                      <a:r>
                        <a:rPr lang="en-US" sz="2800" b="1" i="0" dirty="0">
                          <a:latin typeface="Franklin Gothic Book Regular"/>
                          <a:ea typeface="Archivo" charset="0"/>
                          <a:cs typeface="Archivo" charset="0"/>
                        </a:rPr>
                        <a:t>lasts at least a year via battery power</a:t>
                      </a:r>
                    </a:p>
                    <a:p>
                      <a:pPr algn="l"/>
                      <a:endParaRPr lang="en-US" sz="2800" b="1" i="0" dirty="0">
                        <a:latin typeface="Franklin Gothic Book Regular"/>
                        <a:ea typeface="Archivo" charset="0"/>
                        <a:cs typeface="Archivo" charset="0"/>
                      </a:endParaRPr>
                    </a:p>
                    <a:p>
                      <a:pPr algn="l"/>
                      <a:endParaRPr lang="en-US" sz="2800" b="1" i="0" dirty="0">
                        <a:latin typeface="Franklin Gothic Book Regular"/>
                        <a:ea typeface="Archivo" charset="0"/>
                        <a:cs typeface="Archivo" charset="0"/>
                      </a:endParaRP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Encryption of data</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Companion app for phone/tablet</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636057">
                <a:tc>
                  <a:txBody>
                    <a:bodyPr/>
                    <a:lstStyle/>
                    <a:p>
                      <a:pPr algn="l"/>
                      <a:r>
                        <a:rPr lang="en-US" sz="2800" b="1" i="0" dirty="0">
                          <a:latin typeface="Franklin Gothic Book Regular"/>
                          <a:ea typeface="Archivo" charset="0"/>
                          <a:cs typeface="Archivo" charset="0"/>
                        </a:rPr>
                        <a:t>Security camera-like appearance for theft/tamper prevention</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Data collection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2" name="TextBox 11"/>
          <p:cNvSpPr txBox="1"/>
          <p:nvPr/>
        </p:nvSpPr>
        <p:spPr>
          <a:xfrm>
            <a:off x="25162933" y="9414933"/>
            <a:ext cx="190727" cy="707886"/>
          </a:xfrm>
          <a:prstGeom prst="rect">
            <a:avLst/>
          </a:prstGeom>
          <a:noFill/>
        </p:spPr>
        <p:txBody>
          <a:bodyPr wrap="square" rtlCol="0">
            <a:spAutoFit/>
          </a:bodyPr>
          <a:lstStyle/>
          <a:p>
            <a:endParaRPr lang="en-US" sz="4000" dirty="0"/>
          </a:p>
        </p:txBody>
      </p:sp>
      <p:sp>
        <p:nvSpPr>
          <p:cNvPr id="10" name="Title 779">
            <a:extLst>
              <a:ext uri="{FF2B5EF4-FFF2-40B4-BE49-F238E27FC236}">
                <a16:creationId xmlns:a16="http://schemas.microsoft.com/office/drawing/2014/main" id="{82299B99-5C45-47AE-B513-4069E1A91C9B}"/>
              </a:ext>
            </a:extLst>
          </p:cNvPr>
          <p:cNvSpPr txBox="1">
            <a:spLocks/>
          </p:cNvSpPr>
          <p:nvPr/>
        </p:nvSpPr>
        <p:spPr>
          <a:xfrm>
            <a:off x="13345780" y="1306866"/>
            <a:ext cx="8865628" cy="1126077"/>
          </a:xfrm>
          <a:prstGeom prst="rect">
            <a:avLst/>
          </a:prstGeom>
        </p:spPr>
        <p:txBody>
          <a:bodyPr vert="horz" wrap="square"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sz="7200" dirty="0"/>
              <a:t>Optional features</a:t>
            </a:r>
          </a:p>
        </p:txBody>
      </p:sp>
      <p:sp>
        <p:nvSpPr>
          <p:cNvPr id="3" name="TextBox 2">
            <a:extLst>
              <a:ext uri="{FF2B5EF4-FFF2-40B4-BE49-F238E27FC236}">
                <a16:creationId xmlns:a16="http://schemas.microsoft.com/office/drawing/2014/main" id="{407DF2F8-8B7C-4006-B5B7-CA02F9B9405F}"/>
              </a:ext>
            </a:extLst>
          </p:cNvPr>
          <p:cNvSpPr txBox="1"/>
          <p:nvPr/>
        </p:nvSpPr>
        <p:spPr>
          <a:xfrm>
            <a:off x="1219994" y="4953794"/>
            <a:ext cx="3200400" cy="1384995"/>
          </a:xfrm>
          <a:prstGeom prst="rect">
            <a:avLst/>
          </a:prstGeom>
          <a:noFill/>
        </p:spPr>
        <p:txBody>
          <a:bodyPr wrap="square" rtlCol="0">
            <a:spAutoFit/>
          </a:bodyPr>
          <a:lstStyle/>
          <a:p>
            <a:r>
              <a:rPr lang="en-US" sz="2800" b="1" dirty="0">
                <a:latin typeface="Franklin Gothic Book Regular"/>
                <a:ea typeface="Archivo" charset="0"/>
                <a:cs typeface="Archivo" charset="0"/>
              </a:rPr>
              <a:t>Enclosure no larger than 4” X 4” X 4”</a:t>
            </a:r>
          </a:p>
          <a:p>
            <a:endParaRPr lang="en-US" sz="2800" dirty="0"/>
          </a:p>
        </p:txBody>
      </p:sp>
      <p:sp>
        <p:nvSpPr>
          <p:cNvPr id="4" name="TextBox 3">
            <a:extLst>
              <a:ext uri="{FF2B5EF4-FFF2-40B4-BE49-F238E27FC236}">
                <a16:creationId xmlns:a16="http://schemas.microsoft.com/office/drawing/2014/main" id="{F965E7A6-FCAB-414D-BF1B-9EA99F29EF84}"/>
              </a:ext>
            </a:extLst>
          </p:cNvPr>
          <p:cNvSpPr txBox="1"/>
          <p:nvPr/>
        </p:nvSpPr>
        <p:spPr>
          <a:xfrm>
            <a:off x="1219994" y="6706394"/>
            <a:ext cx="3352800" cy="1815882"/>
          </a:xfrm>
          <a:prstGeom prst="rect">
            <a:avLst/>
          </a:prstGeom>
          <a:noFill/>
        </p:spPr>
        <p:txBody>
          <a:bodyPr wrap="square" rtlCol="0">
            <a:spAutoFit/>
          </a:bodyPr>
          <a:lstStyle/>
          <a:p>
            <a:r>
              <a:rPr lang="en-US" sz="2800" b="1" dirty="0">
                <a:latin typeface="Franklin Gothic Book Regular"/>
                <a:ea typeface="Archivo" charset="0"/>
                <a:cs typeface="Archivo" charset="0"/>
              </a:rPr>
              <a:t>Sensors to detect presence of vehicles in stall</a:t>
            </a:r>
          </a:p>
          <a:p>
            <a:endParaRPr lang="en-US" sz="2800" dirty="0"/>
          </a:p>
        </p:txBody>
      </p:sp>
      <p:sp>
        <p:nvSpPr>
          <p:cNvPr id="5" name="TextBox 4">
            <a:extLst>
              <a:ext uri="{FF2B5EF4-FFF2-40B4-BE49-F238E27FC236}">
                <a16:creationId xmlns:a16="http://schemas.microsoft.com/office/drawing/2014/main" id="{E44512C6-D90A-4AC7-A9DB-503F8922F880}"/>
              </a:ext>
            </a:extLst>
          </p:cNvPr>
          <p:cNvSpPr txBox="1"/>
          <p:nvPr/>
        </p:nvSpPr>
        <p:spPr>
          <a:xfrm>
            <a:off x="1143794" y="9005312"/>
            <a:ext cx="3352800" cy="1384995"/>
          </a:xfrm>
          <a:prstGeom prst="rect">
            <a:avLst/>
          </a:prstGeom>
          <a:noFill/>
        </p:spPr>
        <p:txBody>
          <a:bodyPr wrap="square" rtlCol="0">
            <a:spAutoFit/>
          </a:bodyPr>
          <a:lstStyle/>
          <a:p>
            <a:r>
              <a:rPr lang="en-US" sz="2800" b="1" dirty="0">
                <a:latin typeface="Franklin Gothic Book Regular"/>
                <a:ea typeface="Archivo" charset="0"/>
                <a:cs typeface="Archivo" charset="0"/>
              </a:rPr>
              <a:t>LED to indicate stall status to commuters</a:t>
            </a:r>
          </a:p>
          <a:p>
            <a:endParaRPr lang="en-US" sz="2800" dirty="0"/>
          </a:p>
        </p:txBody>
      </p:sp>
      <p:sp>
        <p:nvSpPr>
          <p:cNvPr id="6" name="TextBox 5">
            <a:extLst>
              <a:ext uri="{FF2B5EF4-FFF2-40B4-BE49-F238E27FC236}">
                <a16:creationId xmlns:a16="http://schemas.microsoft.com/office/drawing/2014/main" id="{00CE4DF9-7802-4D28-901E-12F4947A1D9D}"/>
              </a:ext>
            </a:extLst>
          </p:cNvPr>
          <p:cNvSpPr txBox="1"/>
          <p:nvPr/>
        </p:nvSpPr>
        <p:spPr>
          <a:xfrm>
            <a:off x="4801394" y="4953794"/>
            <a:ext cx="3200400" cy="1815882"/>
          </a:xfrm>
          <a:prstGeom prst="rect">
            <a:avLst/>
          </a:prstGeom>
          <a:noFill/>
        </p:spPr>
        <p:txBody>
          <a:bodyPr wrap="square" rtlCol="0">
            <a:spAutoFit/>
          </a:bodyPr>
          <a:lstStyle/>
          <a:p>
            <a:r>
              <a:rPr lang="en-US" sz="2800" b="1" dirty="0">
                <a:latin typeface="Franklin Gothic Book Regular"/>
                <a:ea typeface="Archivo" charset="0"/>
                <a:cs typeface="Archivo" charset="0"/>
              </a:rPr>
              <a:t>Units relay messages to gateway at the den</a:t>
            </a:r>
          </a:p>
          <a:p>
            <a:endParaRPr lang="en-US" sz="2800" dirty="0"/>
          </a:p>
        </p:txBody>
      </p:sp>
      <p:sp>
        <p:nvSpPr>
          <p:cNvPr id="7" name="TextBox 6">
            <a:extLst>
              <a:ext uri="{FF2B5EF4-FFF2-40B4-BE49-F238E27FC236}">
                <a16:creationId xmlns:a16="http://schemas.microsoft.com/office/drawing/2014/main" id="{9A4AD64E-0B0D-4E36-8B6D-DB6741C1179F}"/>
              </a:ext>
            </a:extLst>
          </p:cNvPr>
          <p:cNvSpPr txBox="1"/>
          <p:nvPr/>
        </p:nvSpPr>
        <p:spPr>
          <a:xfrm>
            <a:off x="4801394" y="6769676"/>
            <a:ext cx="3200400" cy="1815882"/>
          </a:xfrm>
          <a:prstGeom prst="rect">
            <a:avLst/>
          </a:prstGeom>
          <a:noFill/>
        </p:spPr>
        <p:txBody>
          <a:bodyPr wrap="square" rtlCol="0">
            <a:spAutoFit/>
          </a:bodyPr>
          <a:lstStyle/>
          <a:p>
            <a:r>
              <a:rPr lang="en-US" sz="2800" b="1" dirty="0">
                <a:latin typeface="Franklin Gothic Book Regular"/>
                <a:ea typeface="Archivo" charset="0"/>
                <a:cs typeface="Archivo" charset="0"/>
              </a:rPr>
              <a:t>Data maintains integrity and authentication</a:t>
            </a:r>
          </a:p>
          <a:p>
            <a:endParaRPr lang="en-US" sz="2800" dirty="0"/>
          </a:p>
        </p:txBody>
      </p:sp>
      <p:sp>
        <p:nvSpPr>
          <p:cNvPr id="8" name="TextBox 7">
            <a:extLst>
              <a:ext uri="{FF2B5EF4-FFF2-40B4-BE49-F238E27FC236}">
                <a16:creationId xmlns:a16="http://schemas.microsoft.com/office/drawing/2014/main" id="{1853B2C1-BF1E-4DC7-87E8-7C26DB26D7B8}"/>
              </a:ext>
            </a:extLst>
          </p:cNvPr>
          <p:cNvSpPr txBox="1"/>
          <p:nvPr/>
        </p:nvSpPr>
        <p:spPr>
          <a:xfrm>
            <a:off x="4801394" y="9005312"/>
            <a:ext cx="3200400" cy="1384995"/>
          </a:xfrm>
          <a:prstGeom prst="rect">
            <a:avLst/>
          </a:prstGeom>
          <a:noFill/>
        </p:spPr>
        <p:txBody>
          <a:bodyPr wrap="square" rtlCol="0">
            <a:spAutoFit/>
          </a:bodyPr>
          <a:lstStyle/>
          <a:p>
            <a:r>
              <a:rPr lang="en-US" sz="2800" b="1" dirty="0">
                <a:latin typeface="Franklin Gothic Book Regular"/>
                <a:ea typeface="Archivo" charset="0"/>
                <a:cs typeface="Archivo" charset="0"/>
              </a:rPr>
              <a:t>Units are provisioned</a:t>
            </a:r>
          </a:p>
          <a:p>
            <a:endParaRPr lang="en-US" sz="2800" dirty="0"/>
          </a:p>
        </p:txBody>
      </p:sp>
      <p:sp>
        <p:nvSpPr>
          <p:cNvPr id="9" name="TextBox 8">
            <a:extLst>
              <a:ext uri="{FF2B5EF4-FFF2-40B4-BE49-F238E27FC236}">
                <a16:creationId xmlns:a16="http://schemas.microsoft.com/office/drawing/2014/main" id="{275D9732-717A-4593-9D3E-BF2C08C55666}"/>
              </a:ext>
            </a:extLst>
          </p:cNvPr>
          <p:cNvSpPr txBox="1"/>
          <p:nvPr/>
        </p:nvSpPr>
        <p:spPr>
          <a:xfrm>
            <a:off x="4801394" y="10744994"/>
            <a:ext cx="3200400" cy="2246769"/>
          </a:xfrm>
          <a:prstGeom prst="rect">
            <a:avLst/>
          </a:prstGeom>
          <a:noFill/>
        </p:spPr>
        <p:txBody>
          <a:bodyPr wrap="square" rtlCol="0">
            <a:spAutoFit/>
          </a:bodyPr>
          <a:lstStyle/>
          <a:p>
            <a:r>
              <a:rPr lang="en-US" sz="2800" b="1" dirty="0">
                <a:latin typeface="Franklin Gothic Book Regular"/>
                <a:ea typeface="Archivo" charset="0"/>
                <a:cs typeface="Archivo" charset="0"/>
              </a:rPr>
              <a:t>Units synchronized and can communicate for message routing</a:t>
            </a:r>
          </a:p>
          <a:p>
            <a:endParaRPr lang="en-US" sz="2800" dirty="0"/>
          </a:p>
        </p:txBody>
      </p:sp>
      <p:sp>
        <p:nvSpPr>
          <p:cNvPr id="11" name="TextBox 10">
            <a:extLst>
              <a:ext uri="{FF2B5EF4-FFF2-40B4-BE49-F238E27FC236}">
                <a16:creationId xmlns:a16="http://schemas.microsoft.com/office/drawing/2014/main" id="{200F078E-9F1F-4B0E-B684-112CF04E3531}"/>
              </a:ext>
            </a:extLst>
          </p:cNvPr>
          <p:cNvSpPr txBox="1"/>
          <p:nvPr/>
        </p:nvSpPr>
        <p:spPr>
          <a:xfrm>
            <a:off x="8382794" y="4953794"/>
            <a:ext cx="3200400" cy="1815882"/>
          </a:xfrm>
          <a:prstGeom prst="rect">
            <a:avLst/>
          </a:prstGeom>
          <a:noFill/>
        </p:spPr>
        <p:txBody>
          <a:bodyPr wrap="square" rtlCol="0">
            <a:spAutoFit/>
          </a:bodyPr>
          <a:lstStyle/>
          <a:p>
            <a:r>
              <a:rPr lang="en-US" sz="2800" b="1" dirty="0">
                <a:latin typeface="Franklin Gothic Book Regular"/>
                <a:ea typeface="Archivo" charset="0"/>
                <a:cs typeface="Archivo" charset="0"/>
              </a:rPr>
              <a:t>representation of a full garage deployment</a:t>
            </a:r>
          </a:p>
          <a:p>
            <a:endParaRPr lang="en-US" sz="2800" dirty="0"/>
          </a:p>
        </p:txBody>
      </p:sp>
      <p:sp>
        <p:nvSpPr>
          <p:cNvPr id="13" name="TextBox 12">
            <a:extLst>
              <a:ext uri="{FF2B5EF4-FFF2-40B4-BE49-F238E27FC236}">
                <a16:creationId xmlns:a16="http://schemas.microsoft.com/office/drawing/2014/main" id="{184A98E7-C7E7-47C2-BBEC-BA9EAAE8F94F}"/>
              </a:ext>
            </a:extLst>
          </p:cNvPr>
          <p:cNvSpPr txBox="1"/>
          <p:nvPr/>
        </p:nvSpPr>
        <p:spPr>
          <a:xfrm>
            <a:off x="8382794" y="6947913"/>
            <a:ext cx="3048000" cy="1384995"/>
          </a:xfrm>
          <a:prstGeom prst="rect">
            <a:avLst/>
          </a:prstGeom>
          <a:noFill/>
        </p:spPr>
        <p:txBody>
          <a:bodyPr wrap="square" rtlCol="0">
            <a:spAutoFit/>
          </a:bodyPr>
          <a:lstStyle/>
          <a:p>
            <a:r>
              <a:rPr lang="en-US" sz="2800" b="1" dirty="0">
                <a:latin typeface="Franklin Gothic Book Regular"/>
                <a:ea typeface="Archivo" charset="0"/>
                <a:cs typeface="Archivo" charset="0"/>
              </a:rPr>
              <a:t>Real time updates of stall status</a:t>
            </a:r>
          </a:p>
          <a:p>
            <a:endParaRPr lang="en-US" sz="2800" dirty="0"/>
          </a:p>
        </p:txBody>
      </p:sp>
      <p:sp>
        <p:nvSpPr>
          <p:cNvPr id="14" name="TextBox 13">
            <a:extLst>
              <a:ext uri="{FF2B5EF4-FFF2-40B4-BE49-F238E27FC236}">
                <a16:creationId xmlns:a16="http://schemas.microsoft.com/office/drawing/2014/main" id="{139EDC61-A095-4E5D-A0DA-51047CB46A40}"/>
              </a:ext>
            </a:extLst>
          </p:cNvPr>
          <p:cNvSpPr txBox="1"/>
          <p:nvPr/>
        </p:nvSpPr>
        <p:spPr>
          <a:xfrm>
            <a:off x="8382794" y="8984870"/>
            <a:ext cx="3200400" cy="1384995"/>
          </a:xfrm>
          <a:prstGeom prst="rect">
            <a:avLst/>
          </a:prstGeom>
          <a:noFill/>
        </p:spPr>
        <p:txBody>
          <a:bodyPr wrap="square" rtlCol="0">
            <a:spAutoFit/>
          </a:bodyPr>
          <a:lstStyle/>
          <a:p>
            <a:r>
              <a:rPr lang="en-US" sz="2800" b="1" dirty="0">
                <a:latin typeface="Franklin Gothic Book Regular"/>
                <a:ea typeface="Archivo" charset="0"/>
                <a:cs typeface="Archivo" charset="0"/>
              </a:rPr>
              <a:t>Populated with accurate test data</a:t>
            </a:r>
          </a:p>
          <a:p>
            <a:endParaRPr lang="en-US" sz="2800" dirty="0"/>
          </a:p>
        </p:txBody>
      </p:sp>
      <p:sp>
        <p:nvSpPr>
          <p:cNvPr id="15" name="TextBox 14">
            <a:extLst>
              <a:ext uri="{FF2B5EF4-FFF2-40B4-BE49-F238E27FC236}">
                <a16:creationId xmlns:a16="http://schemas.microsoft.com/office/drawing/2014/main" id="{5ACFC6E4-7589-4034-AAA9-6BE711EDF34D}"/>
              </a:ext>
            </a:extLst>
          </p:cNvPr>
          <p:cNvSpPr txBox="1"/>
          <p:nvPr/>
        </p:nvSpPr>
        <p:spPr>
          <a:xfrm>
            <a:off x="12345194" y="5646291"/>
            <a:ext cx="3429000" cy="1815882"/>
          </a:xfrm>
          <a:prstGeom prst="rect">
            <a:avLst/>
          </a:prstGeom>
          <a:noFill/>
        </p:spPr>
        <p:txBody>
          <a:bodyPr wrap="square" rtlCol="0">
            <a:spAutoFit/>
          </a:bodyPr>
          <a:lstStyle/>
          <a:p>
            <a:r>
              <a:rPr lang="en-US" sz="2800" b="1" dirty="0">
                <a:latin typeface="Franklin Gothic Book Regular"/>
                <a:ea typeface="Archivo" charset="0"/>
                <a:cs typeface="Archivo" charset="0"/>
              </a:rPr>
              <a:t>Redundancies of sensors for better accuracy</a:t>
            </a:r>
          </a:p>
          <a:p>
            <a:endParaRPr lang="en-US" sz="2800" dirty="0"/>
          </a:p>
        </p:txBody>
      </p:sp>
    </p:spTree>
    <p:extLst>
      <p:ext uri="{BB962C8B-B14F-4D97-AF65-F5344CB8AC3E}">
        <p14:creationId xmlns:p14="http://schemas.microsoft.com/office/powerpoint/2010/main" val="31148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anim calcmode="lin" valueType="num">
                                      <p:cBhvr>
                                        <p:cTn id="8" dur="1000" fill="hold"/>
                                        <p:tgtEl>
                                          <p:spTgt spid="780"/>
                                        </p:tgtEl>
                                        <p:attrNameLst>
                                          <p:attrName>ppt_x</p:attrName>
                                        </p:attrNameLst>
                                      </p:cBhvr>
                                      <p:tavLst>
                                        <p:tav tm="0">
                                          <p:val>
                                            <p:strVal val="#ppt_x"/>
                                          </p:val>
                                        </p:tav>
                                        <p:tav tm="100000">
                                          <p:val>
                                            <p:strVal val="#ppt_x"/>
                                          </p:val>
                                        </p:tav>
                                      </p:tavLst>
                                    </p:anim>
                                    <p:anim calcmode="lin" valueType="num">
                                      <p:cBhvr>
                                        <p:cTn id="9" dur="1000" fill="hold"/>
                                        <p:tgtEl>
                                          <p:spTgt spid="78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grpId="0" nodeType="clickEffect">
                                  <p:stCondLst>
                                    <p:cond delay="0"/>
                                  </p:stCondLst>
                                  <p:childTnLst>
                                    <p:animRot by="120000">
                                      <p:cBhvr>
                                        <p:cTn id="13" dur="150" fill="hold">
                                          <p:stCondLst>
                                            <p:cond delay="0"/>
                                          </p:stCondLst>
                                        </p:cTn>
                                        <p:tgtEl>
                                          <p:spTgt spid="4"/>
                                        </p:tgtEl>
                                        <p:attrNameLst>
                                          <p:attrName>r</p:attrName>
                                        </p:attrNameLst>
                                      </p:cBhvr>
                                    </p:animRot>
                                    <p:animRot by="-240000">
                                      <p:cBhvr>
                                        <p:cTn id="14" dur="300" fill="hold">
                                          <p:stCondLst>
                                            <p:cond delay="300"/>
                                          </p:stCondLst>
                                        </p:cTn>
                                        <p:tgtEl>
                                          <p:spTgt spid="4"/>
                                        </p:tgtEl>
                                        <p:attrNameLst>
                                          <p:attrName>r</p:attrName>
                                        </p:attrNameLst>
                                      </p:cBhvr>
                                    </p:animRot>
                                    <p:animRot by="240000">
                                      <p:cBhvr>
                                        <p:cTn id="15" dur="300" fill="hold">
                                          <p:stCondLst>
                                            <p:cond delay="600"/>
                                          </p:stCondLst>
                                        </p:cTn>
                                        <p:tgtEl>
                                          <p:spTgt spid="4"/>
                                        </p:tgtEl>
                                        <p:attrNameLst>
                                          <p:attrName>r</p:attrName>
                                        </p:attrNameLst>
                                      </p:cBhvr>
                                    </p:animRot>
                                    <p:animRot by="-240000">
                                      <p:cBhvr>
                                        <p:cTn id="16" dur="300" fill="hold">
                                          <p:stCondLst>
                                            <p:cond delay="900"/>
                                          </p:stCondLst>
                                        </p:cTn>
                                        <p:tgtEl>
                                          <p:spTgt spid="4"/>
                                        </p:tgtEl>
                                        <p:attrNameLst>
                                          <p:attrName>r</p:attrName>
                                        </p:attrNameLst>
                                      </p:cBhvr>
                                    </p:animRot>
                                    <p:animRot by="120000">
                                      <p:cBhvr>
                                        <p:cTn id="17" dur="300" fill="hold">
                                          <p:stCondLst>
                                            <p:cond delay="1200"/>
                                          </p:stCondLst>
                                        </p:cTn>
                                        <p:tgtEl>
                                          <p:spTgt spid="4"/>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32" presetClass="emph" presetSubtype="0" fill="hold" grpId="0" nodeType="clickEffect">
                                  <p:stCondLst>
                                    <p:cond delay="0"/>
                                  </p:stCondLst>
                                  <p:childTnLst>
                                    <p:animRot by="120000">
                                      <p:cBhvr>
                                        <p:cTn id="21" dur="150" fill="hold">
                                          <p:stCondLst>
                                            <p:cond delay="0"/>
                                          </p:stCondLst>
                                        </p:cTn>
                                        <p:tgtEl>
                                          <p:spTgt spid="6"/>
                                        </p:tgtEl>
                                        <p:attrNameLst>
                                          <p:attrName>r</p:attrName>
                                        </p:attrNameLst>
                                      </p:cBhvr>
                                    </p:animRot>
                                    <p:animRot by="-240000">
                                      <p:cBhvr>
                                        <p:cTn id="22" dur="300" fill="hold">
                                          <p:stCondLst>
                                            <p:cond delay="300"/>
                                          </p:stCondLst>
                                        </p:cTn>
                                        <p:tgtEl>
                                          <p:spTgt spid="6"/>
                                        </p:tgtEl>
                                        <p:attrNameLst>
                                          <p:attrName>r</p:attrName>
                                        </p:attrNameLst>
                                      </p:cBhvr>
                                    </p:animRot>
                                    <p:animRot by="240000">
                                      <p:cBhvr>
                                        <p:cTn id="23" dur="300" fill="hold">
                                          <p:stCondLst>
                                            <p:cond delay="600"/>
                                          </p:stCondLst>
                                        </p:cTn>
                                        <p:tgtEl>
                                          <p:spTgt spid="6"/>
                                        </p:tgtEl>
                                        <p:attrNameLst>
                                          <p:attrName>r</p:attrName>
                                        </p:attrNameLst>
                                      </p:cBhvr>
                                    </p:animRot>
                                    <p:animRot by="-240000">
                                      <p:cBhvr>
                                        <p:cTn id="24" dur="300" fill="hold">
                                          <p:stCondLst>
                                            <p:cond delay="900"/>
                                          </p:stCondLst>
                                        </p:cTn>
                                        <p:tgtEl>
                                          <p:spTgt spid="6"/>
                                        </p:tgtEl>
                                        <p:attrNameLst>
                                          <p:attrName>r</p:attrName>
                                        </p:attrNameLst>
                                      </p:cBhvr>
                                    </p:animRot>
                                    <p:animRot by="120000">
                                      <p:cBhvr>
                                        <p:cTn id="25" dur="300" fill="hold">
                                          <p:stCondLst>
                                            <p:cond delay="1200"/>
                                          </p:stCondLst>
                                        </p:cTn>
                                        <p:tgtEl>
                                          <p:spTgt spid="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grpId="0" nodeType="clickEffect">
                                  <p:stCondLst>
                                    <p:cond delay="0"/>
                                  </p:stCondLst>
                                  <p:childTnLst>
                                    <p:animRot by="120000">
                                      <p:cBhvr>
                                        <p:cTn id="29" dur="150" fill="hold">
                                          <p:stCondLst>
                                            <p:cond delay="0"/>
                                          </p:stCondLst>
                                        </p:cTn>
                                        <p:tgtEl>
                                          <p:spTgt spid="11"/>
                                        </p:tgtEl>
                                        <p:attrNameLst>
                                          <p:attrName>r</p:attrName>
                                        </p:attrNameLst>
                                      </p:cBhvr>
                                    </p:animRot>
                                    <p:animRot by="-240000">
                                      <p:cBhvr>
                                        <p:cTn id="30" dur="300" fill="hold">
                                          <p:stCondLst>
                                            <p:cond delay="300"/>
                                          </p:stCondLst>
                                        </p:cTn>
                                        <p:tgtEl>
                                          <p:spTgt spid="11"/>
                                        </p:tgtEl>
                                        <p:attrNameLst>
                                          <p:attrName>r</p:attrName>
                                        </p:attrNameLst>
                                      </p:cBhvr>
                                    </p:animRot>
                                    <p:animRot by="240000">
                                      <p:cBhvr>
                                        <p:cTn id="31" dur="300" fill="hold">
                                          <p:stCondLst>
                                            <p:cond delay="600"/>
                                          </p:stCondLst>
                                        </p:cTn>
                                        <p:tgtEl>
                                          <p:spTgt spid="11"/>
                                        </p:tgtEl>
                                        <p:attrNameLst>
                                          <p:attrName>r</p:attrName>
                                        </p:attrNameLst>
                                      </p:cBhvr>
                                    </p:animRot>
                                    <p:animRot by="-240000">
                                      <p:cBhvr>
                                        <p:cTn id="32" dur="300" fill="hold">
                                          <p:stCondLst>
                                            <p:cond delay="900"/>
                                          </p:stCondLst>
                                        </p:cTn>
                                        <p:tgtEl>
                                          <p:spTgt spid="11"/>
                                        </p:tgtEl>
                                        <p:attrNameLst>
                                          <p:attrName>r</p:attrName>
                                        </p:attrNameLst>
                                      </p:cBhvr>
                                    </p:animRot>
                                    <p:animRot by="120000">
                                      <p:cBhvr>
                                        <p:cTn id="33" dur="300" fill="hold">
                                          <p:stCondLst>
                                            <p:cond delay="1200"/>
                                          </p:stCondLst>
                                        </p:cTn>
                                        <p:tgtEl>
                                          <p:spTgt spid="11"/>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 grpId="0"/>
      <p:bldP spid="10" grpId="0"/>
      <p:bldP spid="4" grpId="0"/>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A11A-F3B8-4181-A15E-C684A1AAFDA7}"/>
              </a:ext>
            </a:extLst>
          </p:cNvPr>
          <p:cNvSpPr>
            <a:spLocks noGrp="1"/>
          </p:cNvSpPr>
          <p:nvPr>
            <p:ph type="title"/>
          </p:nvPr>
        </p:nvSpPr>
        <p:spPr>
          <a:xfrm>
            <a:off x="1291033" y="498184"/>
            <a:ext cx="21032788" cy="1218282"/>
          </a:xfrm>
        </p:spPr>
        <p:txBody>
          <a:bodyPr/>
          <a:lstStyle/>
          <a:p>
            <a:r>
              <a:rPr lang="en-US" dirty="0"/>
              <a:t>Components</a:t>
            </a:r>
          </a:p>
        </p:txBody>
      </p:sp>
      <p:sp>
        <p:nvSpPr>
          <p:cNvPr id="3" name="Text Placeholder 2">
            <a:extLst>
              <a:ext uri="{FF2B5EF4-FFF2-40B4-BE49-F238E27FC236}">
                <a16:creationId xmlns:a16="http://schemas.microsoft.com/office/drawing/2014/main" id="{72D25448-2B1D-4FA3-8AE5-26F358B43BED}"/>
              </a:ext>
            </a:extLst>
          </p:cNvPr>
          <p:cNvSpPr>
            <a:spLocks noGrp="1"/>
          </p:cNvSpPr>
          <p:nvPr>
            <p:ph type="body" sz="quarter" idx="10"/>
          </p:nvPr>
        </p:nvSpPr>
        <p:spPr>
          <a:xfrm>
            <a:off x="1346009" y="1649860"/>
            <a:ext cx="15554325" cy="830997"/>
          </a:xfrm>
        </p:spPr>
        <p:txBody>
          <a:bodyPr/>
          <a:lstStyle/>
          <a:p>
            <a:r>
              <a:rPr lang="en-US" dirty="0"/>
              <a:t>The hardware</a:t>
            </a:r>
          </a:p>
        </p:txBody>
      </p:sp>
      <p:sp>
        <p:nvSpPr>
          <p:cNvPr id="5" name="TextBox 4">
            <a:extLst>
              <a:ext uri="{FF2B5EF4-FFF2-40B4-BE49-F238E27FC236}">
                <a16:creationId xmlns:a16="http://schemas.microsoft.com/office/drawing/2014/main" id="{7C6F3315-7C31-4EB4-959F-5A9D25514871}"/>
              </a:ext>
            </a:extLst>
          </p:cNvPr>
          <p:cNvSpPr txBox="1"/>
          <p:nvPr/>
        </p:nvSpPr>
        <p:spPr>
          <a:xfrm>
            <a:off x="9254728" y="3656906"/>
            <a:ext cx="5105399" cy="830997"/>
          </a:xfrm>
          <a:prstGeom prst="rect">
            <a:avLst/>
          </a:prstGeom>
          <a:noFill/>
        </p:spPr>
        <p:txBody>
          <a:bodyPr wrap="square" rtlCol="0">
            <a:spAutoFit/>
          </a:bodyPr>
          <a:lstStyle/>
          <a:p>
            <a:r>
              <a:rPr lang="en-US" dirty="0"/>
              <a:t>The Microcontroller</a:t>
            </a:r>
          </a:p>
        </p:txBody>
      </p:sp>
      <p:sp>
        <p:nvSpPr>
          <p:cNvPr id="6" name="TextBox 5">
            <a:extLst>
              <a:ext uri="{FF2B5EF4-FFF2-40B4-BE49-F238E27FC236}">
                <a16:creationId xmlns:a16="http://schemas.microsoft.com/office/drawing/2014/main" id="{6B6A3DC3-4133-42B0-B714-F0965EB622CA}"/>
              </a:ext>
            </a:extLst>
          </p:cNvPr>
          <p:cNvSpPr txBox="1"/>
          <p:nvPr/>
        </p:nvSpPr>
        <p:spPr>
          <a:xfrm>
            <a:off x="1144099" y="3513139"/>
            <a:ext cx="3352800" cy="830997"/>
          </a:xfrm>
          <a:prstGeom prst="rect">
            <a:avLst/>
          </a:prstGeom>
          <a:noFill/>
        </p:spPr>
        <p:txBody>
          <a:bodyPr wrap="square" rtlCol="0">
            <a:spAutoFit/>
          </a:bodyPr>
          <a:lstStyle/>
          <a:p>
            <a:r>
              <a:rPr lang="en-US" dirty="0"/>
              <a:t>The Sensors</a:t>
            </a:r>
          </a:p>
        </p:txBody>
      </p:sp>
      <p:sp>
        <p:nvSpPr>
          <p:cNvPr id="7" name="TextBox 6">
            <a:extLst>
              <a:ext uri="{FF2B5EF4-FFF2-40B4-BE49-F238E27FC236}">
                <a16:creationId xmlns:a16="http://schemas.microsoft.com/office/drawing/2014/main" id="{E68F82F4-7FD7-492B-9571-7081CA8C8C9C}"/>
              </a:ext>
            </a:extLst>
          </p:cNvPr>
          <p:cNvSpPr txBox="1"/>
          <p:nvPr/>
        </p:nvSpPr>
        <p:spPr>
          <a:xfrm>
            <a:off x="19119886" y="3688769"/>
            <a:ext cx="5105400" cy="830997"/>
          </a:xfrm>
          <a:prstGeom prst="rect">
            <a:avLst/>
          </a:prstGeom>
          <a:noFill/>
        </p:spPr>
        <p:txBody>
          <a:bodyPr wrap="square" rtlCol="0">
            <a:spAutoFit/>
          </a:bodyPr>
          <a:lstStyle/>
          <a:p>
            <a:r>
              <a:rPr lang="en-US" dirty="0"/>
              <a:t>Other Components</a:t>
            </a:r>
          </a:p>
        </p:txBody>
      </p:sp>
      <p:sp>
        <p:nvSpPr>
          <p:cNvPr id="9" name="TextBox 8">
            <a:extLst>
              <a:ext uri="{FF2B5EF4-FFF2-40B4-BE49-F238E27FC236}">
                <a16:creationId xmlns:a16="http://schemas.microsoft.com/office/drawing/2014/main" id="{24729854-3A3F-490B-B6BC-5401603B5300}"/>
              </a:ext>
            </a:extLst>
          </p:cNvPr>
          <p:cNvSpPr txBox="1"/>
          <p:nvPr/>
        </p:nvSpPr>
        <p:spPr>
          <a:xfrm>
            <a:off x="9787077" y="4504351"/>
            <a:ext cx="5662242" cy="584775"/>
          </a:xfrm>
          <a:prstGeom prst="rect">
            <a:avLst/>
          </a:prstGeom>
          <a:noFill/>
        </p:spPr>
        <p:txBody>
          <a:bodyPr wrap="square" rtlCol="0">
            <a:spAutoFit/>
          </a:bodyPr>
          <a:lstStyle/>
          <a:p>
            <a:r>
              <a:rPr lang="en-US" sz="3200" dirty="0"/>
              <a:t>Adafruit Feather M0 </a:t>
            </a:r>
            <a:r>
              <a:rPr lang="en-US" sz="3200" dirty="0" err="1"/>
              <a:t>LoRa</a:t>
            </a:r>
            <a:endParaRPr lang="en-US" sz="3200" dirty="0"/>
          </a:p>
        </p:txBody>
      </p:sp>
      <p:sp>
        <p:nvSpPr>
          <p:cNvPr id="16" name="TextBox 15">
            <a:extLst>
              <a:ext uri="{FF2B5EF4-FFF2-40B4-BE49-F238E27FC236}">
                <a16:creationId xmlns:a16="http://schemas.microsoft.com/office/drawing/2014/main" id="{96D2EDF6-EA41-4F97-A8A8-06AC0E3B0A4D}"/>
              </a:ext>
            </a:extLst>
          </p:cNvPr>
          <p:cNvSpPr txBox="1"/>
          <p:nvPr/>
        </p:nvSpPr>
        <p:spPr>
          <a:xfrm>
            <a:off x="21672586" y="5245242"/>
            <a:ext cx="1973268" cy="584775"/>
          </a:xfrm>
          <a:prstGeom prst="rect">
            <a:avLst/>
          </a:prstGeom>
          <a:noFill/>
        </p:spPr>
        <p:txBody>
          <a:bodyPr wrap="square" rtlCol="0">
            <a:spAutoFit/>
          </a:bodyPr>
          <a:lstStyle/>
          <a:p>
            <a:r>
              <a:rPr lang="en-US" sz="3200" dirty="0"/>
              <a:t>RGB LED</a:t>
            </a:r>
          </a:p>
        </p:txBody>
      </p:sp>
      <p:sp>
        <p:nvSpPr>
          <p:cNvPr id="17" name="TextBox 16">
            <a:extLst>
              <a:ext uri="{FF2B5EF4-FFF2-40B4-BE49-F238E27FC236}">
                <a16:creationId xmlns:a16="http://schemas.microsoft.com/office/drawing/2014/main" id="{A47EB58D-AC28-4ED6-9777-9F3A624E1906}"/>
              </a:ext>
            </a:extLst>
          </p:cNvPr>
          <p:cNvSpPr txBox="1"/>
          <p:nvPr/>
        </p:nvSpPr>
        <p:spPr>
          <a:xfrm>
            <a:off x="569253" y="8289113"/>
            <a:ext cx="3793567" cy="523220"/>
          </a:xfrm>
          <a:prstGeom prst="rect">
            <a:avLst/>
          </a:prstGeom>
          <a:noFill/>
        </p:spPr>
        <p:txBody>
          <a:bodyPr wrap="square" rtlCol="0">
            <a:spAutoFit/>
          </a:bodyPr>
          <a:lstStyle/>
          <a:p>
            <a:r>
              <a:rPr lang="en-US" sz="2800" dirty="0"/>
              <a:t>AM312 PIR Sensor</a:t>
            </a:r>
          </a:p>
        </p:txBody>
      </p:sp>
      <p:sp>
        <p:nvSpPr>
          <p:cNvPr id="30" name="TextBox 29">
            <a:extLst>
              <a:ext uri="{FF2B5EF4-FFF2-40B4-BE49-F238E27FC236}">
                <a16:creationId xmlns:a16="http://schemas.microsoft.com/office/drawing/2014/main" id="{60E190D6-F578-4286-8E95-6A1F0DBC6C75}"/>
              </a:ext>
            </a:extLst>
          </p:cNvPr>
          <p:cNvSpPr txBox="1"/>
          <p:nvPr/>
        </p:nvSpPr>
        <p:spPr>
          <a:xfrm>
            <a:off x="506021" y="6024237"/>
            <a:ext cx="4628955" cy="584775"/>
          </a:xfrm>
          <a:prstGeom prst="rect">
            <a:avLst/>
          </a:prstGeom>
          <a:noFill/>
        </p:spPr>
        <p:txBody>
          <a:bodyPr wrap="square" rtlCol="0">
            <a:spAutoFit/>
          </a:bodyPr>
          <a:lstStyle/>
          <a:p>
            <a:r>
              <a:rPr lang="en-US" sz="3200" dirty="0"/>
              <a:t>HC-SR04 Ultrasonic Sensor</a:t>
            </a:r>
          </a:p>
        </p:txBody>
      </p:sp>
      <p:sp>
        <p:nvSpPr>
          <p:cNvPr id="31" name="TextBox 30">
            <a:extLst>
              <a:ext uri="{FF2B5EF4-FFF2-40B4-BE49-F238E27FC236}">
                <a16:creationId xmlns:a16="http://schemas.microsoft.com/office/drawing/2014/main" id="{1DB29272-A039-4E65-9BCE-2F1AE98ECB65}"/>
              </a:ext>
            </a:extLst>
          </p:cNvPr>
          <p:cNvSpPr txBox="1"/>
          <p:nvPr/>
        </p:nvSpPr>
        <p:spPr>
          <a:xfrm>
            <a:off x="14631194" y="12872492"/>
            <a:ext cx="5467883" cy="584775"/>
          </a:xfrm>
          <a:prstGeom prst="rect">
            <a:avLst/>
          </a:prstGeom>
          <a:noFill/>
        </p:spPr>
        <p:txBody>
          <a:bodyPr wrap="square" rtlCol="0">
            <a:spAutoFit/>
          </a:bodyPr>
          <a:lstStyle/>
          <a:p>
            <a:r>
              <a:rPr lang="en-US" sz="3200" dirty="0"/>
              <a:t>Latching Power Switch</a:t>
            </a:r>
          </a:p>
        </p:txBody>
      </p:sp>
      <p:sp>
        <p:nvSpPr>
          <p:cNvPr id="32" name="TextBox 31">
            <a:extLst>
              <a:ext uri="{FF2B5EF4-FFF2-40B4-BE49-F238E27FC236}">
                <a16:creationId xmlns:a16="http://schemas.microsoft.com/office/drawing/2014/main" id="{A6DAC095-302A-46CA-9C0A-031F15921D68}"/>
              </a:ext>
            </a:extLst>
          </p:cNvPr>
          <p:cNvSpPr txBox="1"/>
          <p:nvPr/>
        </p:nvSpPr>
        <p:spPr>
          <a:xfrm>
            <a:off x="21193926" y="7415659"/>
            <a:ext cx="2939803" cy="584775"/>
          </a:xfrm>
          <a:prstGeom prst="rect">
            <a:avLst/>
          </a:prstGeom>
          <a:noFill/>
        </p:spPr>
        <p:txBody>
          <a:bodyPr wrap="square" rtlCol="0">
            <a:spAutoFit/>
          </a:bodyPr>
          <a:lstStyle/>
          <a:p>
            <a:r>
              <a:rPr lang="en-US" sz="3200" dirty="0"/>
              <a:t>Real-Time Clock</a:t>
            </a:r>
          </a:p>
        </p:txBody>
      </p:sp>
      <p:sp>
        <p:nvSpPr>
          <p:cNvPr id="33" name="TextBox 32">
            <a:extLst>
              <a:ext uri="{FF2B5EF4-FFF2-40B4-BE49-F238E27FC236}">
                <a16:creationId xmlns:a16="http://schemas.microsoft.com/office/drawing/2014/main" id="{980B2D34-6859-4437-B583-E68250AEECCC}"/>
              </a:ext>
            </a:extLst>
          </p:cNvPr>
          <p:cNvSpPr txBox="1"/>
          <p:nvPr/>
        </p:nvSpPr>
        <p:spPr>
          <a:xfrm>
            <a:off x="5657334" y="12905905"/>
            <a:ext cx="4079319" cy="584775"/>
          </a:xfrm>
          <a:prstGeom prst="rect">
            <a:avLst/>
          </a:prstGeom>
          <a:noFill/>
        </p:spPr>
        <p:txBody>
          <a:bodyPr wrap="square" rtlCol="0">
            <a:spAutoFit/>
          </a:bodyPr>
          <a:lstStyle/>
          <a:p>
            <a:r>
              <a:rPr lang="en-US" sz="3200" dirty="0"/>
              <a:t>2500mah </a:t>
            </a:r>
            <a:r>
              <a:rPr lang="en-US" sz="3200" dirty="0" err="1"/>
              <a:t>Lipo</a:t>
            </a:r>
            <a:r>
              <a:rPr lang="en-US" sz="3200" dirty="0"/>
              <a:t> Battery</a:t>
            </a:r>
          </a:p>
        </p:txBody>
      </p:sp>
      <p:sp>
        <p:nvSpPr>
          <p:cNvPr id="34" name="TextBox 33">
            <a:extLst>
              <a:ext uri="{FF2B5EF4-FFF2-40B4-BE49-F238E27FC236}">
                <a16:creationId xmlns:a16="http://schemas.microsoft.com/office/drawing/2014/main" id="{C4ADA8E2-2B9F-4B97-989F-178383083E31}"/>
              </a:ext>
            </a:extLst>
          </p:cNvPr>
          <p:cNvSpPr txBox="1"/>
          <p:nvPr/>
        </p:nvSpPr>
        <p:spPr>
          <a:xfrm>
            <a:off x="21193926" y="9878463"/>
            <a:ext cx="4079319" cy="584775"/>
          </a:xfrm>
          <a:prstGeom prst="rect">
            <a:avLst/>
          </a:prstGeom>
          <a:noFill/>
        </p:spPr>
        <p:txBody>
          <a:bodyPr wrap="square" rtlCol="0">
            <a:spAutoFit/>
          </a:bodyPr>
          <a:lstStyle/>
          <a:p>
            <a:r>
              <a:rPr lang="en-US" sz="3200" dirty="0" err="1"/>
              <a:t>LoRa</a:t>
            </a:r>
            <a:r>
              <a:rPr lang="en-US" sz="3200" dirty="0"/>
              <a:t> Antenna</a:t>
            </a:r>
          </a:p>
        </p:txBody>
      </p:sp>
      <p:sp>
        <p:nvSpPr>
          <p:cNvPr id="35" name="TextBox 34">
            <a:extLst>
              <a:ext uri="{FF2B5EF4-FFF2-40B4-BE49-F238E27FC236}">
                <a16:creationId xmlns:a16="http://schemas.microsoft.com/office/drawing/2014/main" id="{06C2DA73-6EA9-4BBB-9E4A-523B19A67C8E}"/>
              </a:ext>
            </a:extLst>
          </p:cNvPr>
          <p:cNvSpPr txBox="1"/>
          <p:nvPr/>
        </p:nvSpPr>
        <p:spPr>
          <a:xfrm>
            <a:off x="11022596" y="12872492"/>
            <a:ext cx="2327011" cy="584775"/>
          </a:xfrm>
          <a:prstGeom prst="rect">
            <a:avLst/>
          </a:prstGeom>
          <a:noFill/>
        </p:spPr>
        <p:txBody>
          <a:bodyPr wrap="square" rtlCol="0">
            <a:spAutoFit/>
          </a:bodyPr>
          <a:lstStyle/>
          <a:p>
            <a:r>
              <a:rPr lang="en-US" sz="3200" dirty="0" err="1"/>
              <a:t>Lipo</a:t>
            </a:r>
            <a:r>
              <a:rPr lang="en-US" sz="3200" dirty="0"/>
              <a:t> Charger</a:t>
            </a:r>
          </a:p>
        </p:txBody>
      </p:sp>
      <p:pic>
        <p:nvPicPr>
          <p:cNvPr id="8" name="Picture 7" descr="A picture containing light&#10;&#10;Description automatically generated">
            <a:extLst>
              <a:ext uri="{FF2B5EF4-FFF2-40B4-BE49-F238E27FC236}">
                <a16:creationId xmlns:a16="http://schemas.microsoft.com/office/drawing/2014/main" id="{6BBC7A17-2B02-4945-9877-28ABD39A50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90424" y="9213321"/>
            <a:ext cx="2956566" cy="2218949"/>
          </a:xfrm>
          <a:prstGeom prst="rect">
            <a:avLst/>
          </a:prstGeom>
        </p:spPr>
      </p:pic>
      <p:pic>
        <p:nvPicPr>
          <p:cNvPr id="12" name="Picture 11" descr="A circuit board&#10;&#10;Description automatically generated">
            <a:extLst>
              <a:ext uri="{FF2B5EF4-FFF2-40B4-BE49-F238E27FC236}">
                <a16:creationId xmlns:a16="http://schemas.microsoft.com/office/drawing/2014/main" id="{20D87EE0-1804-45DB-9680-9E2B54E95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890" y="3853318"/>
            <a:ext cx="8238198" cy="6219436"/>
          </a:xfrm>
          <a:prstGeom prst="rect">
            <a:avLst/>
          </a:prstGeom>
        </p:spPr>
      </p:pic>
      <p:pic>
        <p:nvPicPr>
          <p:cNvPr id="18" name="Picture 17" descr="A close up of a device&#10;&#10;Description automatically generated">
            <a:extLst>
              <a:ext uri="{FF2B5EF4-FFF2-40B4-BE49-F238E27FC236}">
                <a16:creationId xmlns:a16="http://schemas.microsoft.com/office/drawing/2014/main" id="{42C9EBB2-74BE-4B81-9C70-40516FD739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17394" y="4519766"/>
            <a:ext cx="2406870" cy="1806394"/>
          </a:xfrm>
          <a:prstGeom prst="rect">
            <a:avLst/>
          </a:prstGeom>
        </p:spPr>
      </p:pic>
      <p:pic>
        <p:nvPicPr>
          <p:cNvPr id="22" name="Picture 21" descr="A close up of a logo&#10;&#10;Description automatically generated">
            <a:extLst>
              <a:ext uri="{FF2B5EF4-FFF2-40B4-BE49-F238E27FC236}">
                <a16:creationId xmlns:a16="http://schemas.microsoft.com/office/drawing/2014/main" id="{08EEAD25-433D-4F78-967B-E80BCC913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6306" y="9766179"/>
            <a:ext cx="6478359" cy="4862110"/>
          </a:xfrm>
          <a:prstGeom prst="rect">
            <a:avLst/>
          </a:prstGeom>
        </p:spPr>
      </p:pic>
      <p:pic>
        <p:nvPicPr>
          <p:cNvPr id="26" name="Picture 25" descr="A picture containing food, bottle, glass&#10;&#10;Description automatically generated">
            <a:extLst>
              <a:ext uri="{FF2B5EF4-FFF2-40B4-BE49-F238E27FC236}">
                <a16:creationId xmlns:a16="http://schemas.microsoft.com/office/drawing/2014/main" id="{97CCCEE5-AA38-484E-87BD-1E8D44B509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197" y="10551469"/>
            <a:ext cx="4209068" cy="3158971"/>
          </a:xfrm>
          <a:prstGeom prst="rect">
            <a:avLst/>
          </a:prstGeom>
        </p:spPr>
      </p:pic>
      <p:pic>
        <p:nvPicPr>
          <p:cNvPr id="36" name="Picture 35" descr="A close up of a logo&#10;&#10;Description automatically generated">
            <a:extLst>
              <a:ext uri="{FF2B5EF4-FFF2-40B4-BE49-F238E27FC236}">
                <a16:creationId xmlns:a16="http://schemas.microsoft.com/office/drawing/2014/main" id="{D05D2580-2D5E-4366-8B86-4C2FDDAF45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56434" y="9772860"/>
            <a:ext cx="6942643" cy="5210562"/>
          </a:xfrm>
          <a:prstGeom prst="rect">
            <a:avLst/>
          </a:prstGeom>
        </p:spPr>
      </p:pic>
      <p:pic>
        <p:nvPicPr>
          <p:cNvPr id="38" name="Picture 37" descr="A picture containing black, light, food&#10;&#10;Description automatically generated">
            <a:extLst>
              <a:ext uri="{FF2B5EF4-FFF2-40B4-BE49-F238E27FC236}">
                <a16:creationId xmlns:a16="http://schemas.microsoft.com/office/drawing/2014/main" id="{D9BB9912-2E0B-4E90-B535-76B3CF8620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9566" y="6778150"/>
            <a:ext cx="5185514" cy="3891809"/>
          </a:xfrm>
          <a:prstGeom prst="rect">
            <a:avLst/>
          </a:prstGeom>
        </p:spPr>
      </p:pic>
      <p:pic>
        <p:nvPicPr>
          <p:cNvPr id="40" name="Picture 39" descr="A circuit board&#10;&#10;Description automatically generated">
            <a:extLst>
              <a:ext uri="{FF2B5EF4-FFF2-40B4-BE49-F238E27FC236}">
                <a16:creationId xmlns:a16="http://schemas.microsoft.com/office/drawing/2014/main" id="{ED18B58E-C780-4C3B-9580-DF16CE77A5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384165" y="6896394"/>
            <a:ext cx="2369085" cy="1778035"/>
          </a:xfrm>
          <a:prstGeom prst="rect">
            <a:avLst/>
          </a:prstGeom>
        </p:spPr>
      </p:pic>
      <p:pic>
        <p:nvPicPr>
          <p:cNvPr id="42" name="Picture 41" descr="A picture containing cup, coffee, indoor, sitting&#10;&#10;Description automatically generated">
            <a:extLst>
              <a:ext uri="{FF2B5EF4-FFF2-40B4-BE49-F238E27FC236}">
                <a16:creationId xmlns:a16="http://schemas.microsoft.com/office/drawing/2014/main" id="{A42C7A2D-7520-4288-95EC-6254E8376BD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74515" y="5317154"/>
            <a:ext cx="2956566" cy="2218949"/>
          </a:xfrm>
          <a:prstGeom prst="rect">
            <a:avLst/>
          </a:prstGeom>
        </p:spPr>
      </p:pic>
      <p:cxnSp>
        <p:nvCxnSpPr>
          <p:cNvPr id="46" name="Straight Arrow Connector 45">
            <a:extLst>
              <a:ext uri="{FF2B5EF4-FFF2-40B4-BE49-F238E27FC236}">
                <a16:creationId xmlns:a16="http://schemas.microsoft.com/office/drawing/2014/main" id="{CDABDA5E-9892-4DCA-9C9B-A37F253E909B}"/>
              </a:ext>
            </a:extLst>
          </p:cNvPr>
          <p:cNvCxnSpPr/>
          <p:nvPr/>
        </p:nvCxnSpPr>
        <p:spPr>
          <a:xfrm>
            <a:off x="7696994" y="6686469"/>
            <a:ext cx="2514600" cy="3214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66F2AAFB-12A9-4F34-9D74-EEDFD1F9AC07}"/>
              </a:ext>
            </a:extLst>
          </p:cNvPr>
          <p:cNvCxnSpPr/>
          <p:nvPr/>
        </p:nvCxnSpPr>
        <p:spPr>
          <a:xfrm flipV="1">
            <a:off x="7481151" y="7330470"/>
            <a:ext cx="2906849" cy="14916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0805CCE0-C73F-4473-9805-5B824CCE6426}"/>
              </a:ext>
            </a:extLst>
          </p:cNvPr>
          <p:cNvSpPr txBox="1"/>
          <p:nvPr/>
        </p:nvSpPr>
        <p:spPr>
          <a:xfrm>
            <a:off x="2443986" y="12306078"/>
            <a:ext cx="2059472" cy="830997"/>
          </a:xfrm>
          <a:prstGeom prst="rect">
            <a:avLst/>
          </a:prstGeom>
          <a:noFill/>
        </p:spPr>
        <p:txBody>
          <a:bodyPr wrap="square" rtlCol="0">
            <a:spAutoFit/>
          </a:bodyPr>
          <a:lstStyle/>
          <a:p>
            <a:r>
              <a:rPr lang="en-US" dirty="0"/>
              <a:t>Power</a:t>
            </a:r>
          </a:p>
        </p:txBody>
      </p:sp>
      <p:cxnSp>
        <p:nvCxnSpPr>
          <p:cNvPr id="50" name="Straight Arrow Connector 49">
            <a:extLst>
              <a:ext uri="{FF2B5EF4-FFF2-40B4-BE49-F238E27FC236}">
                <a16:creationId xmlns:a16="http://schemas.microsoft.com/office/drawing/2014/main" id="{6CC6F410-3622-4A33-A0AD-415264C1CD8E}"/>
              </a:ext>
            </a:extLst>
          </p:cNvPr>
          <p:cNvCxnSpPr>
            <a:cxnSpLocks/>
          </p:cNvCxnSpPr>
          <p:nvPr/>
        </p:nvCxnSpPr>
        <p:spPr>
          <a:xfrm flipV="1">
            <a:off x="13640594" y="5422963"/>
            <a:ext cx="5457095" cy="11860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0A60AE0B-0728-4501-A2CA-E98F00F39F21}"/>
              </a:ext>
            </a:extLst>
          </p:cNvPr>
          <p:cNvCxnSpPr>
            <a:cxnSpLocks/>
          </p:cNvCxnSpPr>
          <p:nvPr/>
        </p:nvCxnSpPr>
        <p:spPr>
          <a:xfrm flipH="1" flipV="1">
            <a:off x="14475438" y="7330470"/>
            <a:ext cx="4422956" cy="6686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CF0B6583-0EDC-4D44-9DF6-D4434D2F8B56}"/>
              </a:ext>
            </a:extLst>
          </p:cNvPr>
          <p:cNvCxnSpPr>
            <a:cxnSpLocks/>
          </p:cNvCxnSpPr>
          <p:nvPr/>
        </p:nvCxnSpPr>
        <p:spPr>
          <a:xfrm>
            <a:off x="14217180" y="7708046"/>
            <a:ext cx="4629206" cy="27154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DD189F6D-4910-42C3-8D5C-C720BE305578}"/>
              </a:ext>
            </a:extLst>
          </p:cNvPr>
          <p:cNvCxnSpPr>
            <a:cxnSpLocks/>
          </p:cNvCxnSpPr>
          <p:nvPr/>
        </p:nvCxnSpPr>
        <p:spPr>
          <a:xfrm flipH="1">
            <a:off x="8382794" y="12116594"/>
            <a:ext cx="246923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1053057F-296E-457F-90EB-B9FF364FF18B}"/>
              </a:ext>
            </a:extLst>
          </p:cNvPr>
          <p:cNvCxnSpPr>
            <a:cxnSpLocks/>
          </p:cNvCxnSpPr>
          <p:nvPr/>
        </p:nvCxnSpPr>
        <p:spPr>
          <a:xfrm>
            <a:off x="13064271" y="12087355"/>
            <a:ext cx="294352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FA181A80-FE73-4165-91B9-32BC23A6D437}"/>
              </a:ext>
            </a:extLst>
          </p:cNvPr>
          <p:cNvCxnSpPr>
            <a:cxnSpLocks/>
          </p:cNvCxnSpPr>
          <p:nvPr/>
        </p:nvCxnSpPr>
        <p:spPr>
          <a:xfrm flipH="1" flipV="1">
            <a:off x="13368177" y="8433161"/>
            <a:ext cx="3122313" cy="33454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036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1000" fill="hold"/>
                                        <p:tgtEl>
                                          <p:spTgt spid="42"/>
                                        </p:tgtEl>
                                        <p:attrNameLst>
                                          <p:attrName>ppt_x</p:attrName>
                                        </p:attrNameLst>
                                      </p:cBhvr>
                                      <p:tavLst>
                                        <p:tav tm="0">
                                          <p:val>
                                            <p:strVal val="#ppt_x"/>
                                          </p:val>
                                        </p:tav>
                                        <p:tav tm="100000">
                                          <p:val>
                                            <p:strVal val="#ppt_x"/>
                                          </p:val>
                                        </p:tav>
                                      </p:tavLst>
                                    </p:anim>
                                    <p:anim calcmode="lin" valueType="num">
                                      <p:cBhvr additive="base">
                                        <p:cTn id="26" dur="1000" fill="hold"/>
                                        <p:tgtEl>
                                          <p:spTgt spid="4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1000" fill="hold"/>
                                        <p:tgtEl>
                                          <p:spTgt spid="30"/>
                                        </p:tgtEl>
                                        <p:attrNameLst>
                                          <p:attrName>ppt_x</p:attrName>
                                        </p:attrNameLst>
                                      </p:cBhvr>
                                      <p:tavLst>
                                        <p:tav tm="0">
                                          <p:val>
                                            <p:strVal val="#ppt_x"/>
                                          </p:val>
                                        </p:tav>
                                        <p:tav tm="100000">
                                          <p:val>
                                            <p:strVal val="#ppt_x"/>
                                          </p:val>
                                        </p:tav>
                                      </p:tavLst>
                                    </p:anim>
                                    <p:anim calcmode="lin" valueType="num">
                                      <p:cBhvr additive="base">
                                        <p:cTn id="30" dur="10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1000" fill="hold"/>
                                        <p:tgtEl>
                                          <p:spTgt spid="46"/>
                                        </p:tgtEl>
                                        <p:attrNameLst>
                                          <p:attrName>ppt_x</p:attrName>
                                        </p:attrNameLst>
                                      </p:cBhvr>
                                      <p:tavLst>
                                        <p:tav tm="0">
                                          <p:val>
                                            <p:strVal val="#ppt_x"/>
                                          </p:val>
                                        </p:tav>
                                        <p:tav tm="100000">
                                          <p:val>
                                            <p:strVal val="#ppt_x"/>
                                          </p:val>
                                        </p:tav>
                                      </p:tavLst>
                                    </p:anim>
                                    <p:anim calcmode="lin" valueType="num">
                                      <p:cBhvr additive="base">
                                        <p:cTn id="34" dur="10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00" fill="hold"/>
                                        <p:tgtEl>
                                          <p:spTgt spid="17"/>
                                        </p:tgtEl>
                                        <p:attrNameLst>
                                          <p:attrName>ppt_x</p:attrName>
                                        </p:attrNameLst>
                                      </p:cBhvr>
                                      <p:tavLst>
                                        <p:tav tm="0">
                                          <p:val>
                                            <p:strVal val="#ppt_x"/>
                                          </p:val>
                                        </p:tav>
                                        <p:tav tm="100000">
                                          <p:val>
                                            <p:strVal val="#ppt_x"/>
                                          </p:val>
                                        </p:tav>
                                      </p:tavLst>
                                    </p:anim>
                                    <p:anim calcmode="lin" valueType="num">
                                      <p:cBhvr additive="base">
                                        <p:cTn id="40" dur="10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ppt_x"/>
                                          </p:val>
                                        </p:tav>
                                        <p:tav tm="100000">
                                          <p:val>
                                            <p:strVal val="#ppt_x"/>
                                          </p:val>
                                        </p:tav>
                                      </p:tavLst>
                                    </p:anim>
                                    <p:anim calcmode="lin" valueType="num">
                                      <p:cBhvr additive="base">
                                        <p:cTn id="44" dur="10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1000" fill="hold"/>
                                        <p:tgtEl>
                                          <p:spTgt spid="48"/>
                                        </p:tgtEl>
                                        <p:attrNameLst>
                                          <p:attrName>ppt_x</p:attrName>
                                        </p:attrNameLst>
                                      </p:cBhvr>
                                      <p:tavLst>
                                        <p:tav tm="0">
                                          <p:val>
                                            <p:strVal val="#ppt_x"/>
                                          </p:val>
                                        </p:tav>
                                        <p:tav tm="100000">
                                          <p:val>
                                            <p:strVal val="#ppt_x"/>
                                          </p:val>
                                        </p:tav>
                                      </p:tavLst>
                                    </p:anim>
                                    <p:anim calcmode="lin" valueType="num">
                                      <p:cBhvr additive="base">
                                        <p:cTn id="48" dur="10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1000" fill="hold"/>
                                        <p:tgtEl>
                                          <p:spTgt spid="7"/>
                                        </p:tgtEl>
                                        <p:attrNameLst>
                                          <p:attrName>ppt_x</p:attrName>
                                        </p:attrNameLst>
                                      </p:cBhvr>
                                      <p:tavLst>
                                        <p:tav tm="0">
                                          <p:val>
                                            <p:strVal val="#ppt_x"/>
                                          </p:val>
                                        </p:tav>
                                        <p:tav tm="100000">
                                          <p:val>
                                            <p:strVal val="#ppt_x"/>
                                          </p:val>
                                        </p:tav>
                                      </p:tavLst>
                                    </p:anim>
                                    <p:anim calcmode="lin" valueType="num">
                                      <p:cBhvr additive="base">
                                        <p:cTn id="54" dur="1000" fill="hold"/>
                                        <p:tgtEl>
                                          <p:spTgt spid="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1000" fill="hold"/>
                                        <p:tgtEl>
                                          <p:spTgt spid="16"/>
                                        </p:tgtEl>
                                        <p:attrNameLst>
                                          <p:attrName>ppt_x</p:attrName>
                                        </p:attrNameLst>
                                      </p:cBhvr>
                                      <p:tavLst>
                                        <p:tav tm="0">
                                          <p:val>
                                            <p:strVal val="#ppt_x"/>
                                          </p:val>
                                        </p:tav>
                                        <p:tav tm="100000">
                                          <p:val>
                                            <p:strVal val="#ppt_x"/>
                                          </p:val>
                                        </p:tav>
                                      </p:tavLst>
                                    </p:anim>
                                    <p:anim calcmode="lin" valueType="num">
                                      <p:cBhvr additive="base">
                                        <p:cTn id="58" dur="1000" fill="hold"/>
                                        <p:tgtEl>
                                          <p:spTgt spid="16"/>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1000" fill="hold"/>
                                        <p:tgtEl>
                                          <p:spTgt spid="18"/>
                                        </p:tgtEl>
                                        <p:attrNameLst>
                                          <p:attrName>ppt_x</p:attrName>
                                        </p:attrNameLst>
                                      </p:cBhvr>
                                      <p:tavLst>
                                        <p:tav tm="0">
                                          <p:val>
                                            <p:strVal val="#ppt_x"/>
                                          </p:val>
                                        </p:tav>
                                        <p:tav tm="100000">
                                          <p:val>
                                            <p:strVal val="#ppt_x"/>
                                          </p:val>
                                        </p:tav>
                                      </p:tavLst>
                                    </p:anim>
                                    <p:anim calcmode="lin" valueType="num">
                                      <p:cBhvr additive="base">
                                        <p:cTn id="62" dur="10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1000" fill="hold"/>
                                        <p:tgtEl>
                                          <p:spTgt spid="50"/>
                                        </p:tgtEl>
                                        <p:attrNameLst>
                                          <p:attrName>ppt_x</p:attrName>
                                        </p:attrNameLst>
                                      </p:cBhvr>
                                      <p:tavLst>
                                        <p:tav tm="0">
                                          <p:val>
                                            <p:strVal val="#ppt_x"/>
                                          </p:val>
                                        </p:tav>
                                        <p:tav tm="100000">
                                          <p:val>
                                            <p:strVal val="#ppt_x"/>
                                          </p:val>
                                        </p:tav>
                                      </p:tavLst>
                                    </p:anim>
                                    <p:anim calcmode="lin" valueType="num">
                                      <p:cBhvr additive="base">
                                        <p:cTn id="66" dur="10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1000" fill="hold"/>
                                        <p:tgtEl>
                                          <p:spTgt spid="32"/>
                                        </p:tgtEl>
                                        <p:attrNameLst>
                                          <p:attrName>ppt_x</p:attrName>
                                        </p:attrNameLst>
                                      </p:cBhvr>
                                      <p:tavLst>
                                        <p:tav tm="0">
                                          <p:val>
                                            <p:strVal val="#ppt_x"/>
                                          </p:val>
                                        </p:tav>
                                        <p:tav tm="100000">
                                          <p:val>
                                            <p:strVal val="#ppt_x"/>
                                          </p:val>
                                        </p:tav>
                                      </p:tavLst>
                                    </p:anim>
                                    <p:anim calcmode="lin" valueType="num">
                                      <p:cBhvr additive="base">
                                        <p:cTn id="72" dur="1000" fill="hold"/>
                                        <p:tgtEl>
                                          <p:spTgt spid="3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additive="base">
                                        <p:cTn id="75" dur="1000" fill="hold"/>
                                        <p:tgtEl>
                                          <p:spTgt spid="40"/>
                                        </p:tgtEl>
                                        <p:attrNameLst>
                                          <p:attrName>ppt_x</p:attrName>
                                        </p:attrNameLst>
                                      </p:cBhvr>
                                      <p:tavLst>
                                        <p:tav tm="0">
                                          <p:val>
                                            <p:strVal val="#ppt_x"/>
                                          </p:val>
                                        </p:tav>
                                        <p:tav tm="100000">
                                          <p:val>
                                            <p:strVal val="#ppt_x"/>
                                          </p:val>
                                        </p:tav>
                                      </p:tavLst>
                                    </p:anim>
                                    <p:anim calcmode="lin" valueType="num">
                                      <p:cBhvr additive="base">
                                        <p:cTn id="76" dur="1000" fill="hold"/>
                                        <p:tgtEl>
                                          <p:spTgt spid="4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additive="base">
                                        <p:cTn id="79" dur="1000" fill="hold"/>
                                        <p:tgtEl>
                                          <p:spTgt spid="55"/>
                                        </p:tgtEl>
                                        <p:attrNameLst>
                                          <p:attrName>ppt_x</p:attrName>
                                        </p:attrNameLst>
                                      </p:cBhvr>
                                      <p:tavLst>
                                        <p:tav tm="0">
                                          <p:val>
                                            <p:strVal val="#ppt_x"/>
                                          </p:val>
                                        </p:tav>
                                        <p:tav tm="100000">
                                          <p:val>
                                            <p:strVal val="#ppt_x"/>
                                          </p:val>
                                        </p:tav>
                                      </p:tavLst>
                                    </p:anim>
                                    <p:anim calcmode="lin" valueType="num">
                                      <p:cBhvr additive="base">
                                        <p:cTn id="80"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1000" fill="hold"/>
                                        <p:tgtEl>
                                          <p:spTgt spid="8"/>
                                        </p:tgtEl>
                                        <p:attrNameLst>
                                          <p:attrName>ppt_x</p:attrName>
                                        </p:attrNameLst>
                                      </p:cBhvr>
                                      <p:tavLst>
                                        <p:tav tm="0">
                                          <p:val>
                                            <p:strVal val="#ppt_x"/>
                                          </p:val>
                                        </p:tav>
                                        <p:tav tm="100000">
                                          <p:val>
                                            <p:strVal val="#ppt_x"/>
                                          </p:val>
                                        </p:tav>
                                      </p:tavLst>
                                    </p:anim>
                                    <p:anim calcmode="lin" valueType="num">
                                      <p:cBhvr additive="base">
                                        <p:cTn id="86" dur="1000" fill="hold"/>
                                        <p:tgtEl>
                                          <p:spTgt spid="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1000" fill="hold"/>
                                        <p:tgtEl>
                                          <p:spTgt spid="34"/>
                                        </p:tgtEl>
                                        <p:attrNameLst>
                                          <p:attrName>ppt_x</p:attrName>
                                        </p:attrNameLst>
                                      </p:cBhvr>
                                      <p:tavLst>
                                        <p:tav tm="0">
                                          <p:val>
                                            <p:strVal val="#ppt_x"/>
                                          </p:val>
                                        </p:tav>
                                        <p:tav tm="100000">
                                          <p:val>
                                            <p:strVal val="#ppt_x"/>
                                          </p:val>
                                        </p:tav>
                                      </p:tavLst>
                                    </p:anim>
                                    <p:anim calcmode="lin" valueType="num">
                                      <p:cBhvr additive="base">
                                        <p:cTn id="90" dur="1000" fill="hold"/>
                                        <p:tgtEl>
                                          <p:spTgt spid="34"/>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 calcmode="lin" valueType="num">
                                      <p:cBhvr additive="base">
                                        <p:cTn id="93" dur="1000" fill="hold"/>
                                        <p:tgtEl>
                                          <p:spTgt spid="67"/>
                                        </p:tgtEl>
                                        <p:attrNameLst>
                                          <p:attrName>ppt_x</p:attrName>
                                        </p:attrNameLst>
                                      </p:cBhvr>
                                      <p:tavLst>
                                        <p:tav tm="0">
                                          <p:val>
                                            <p:strVal val="#ppt_x"/>
                                          </p:val>
                                        </p:tav>
                                        <p:tav tm="100000">
                                          <p:val>
                                            <p:strVal val="#ppt_x"/>
                                          </p:val>
                                        </p:tav>
                                      </p:tavLst>
                                    </p:anim>
                                    <p:anim calcmode="lin" valueType="num">
                                      <p:cBhvr additive="base">
                                        <p:cTn id="94" dur="10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1000" fill="hold"/>
                                        <p:tgtEl>
                                          <p:spTgt spid="49"/>
                                        </p:tgtEl>
                                        <p:attrNameLst>
                                          <p:attrName>ppt_x</p:attrName>
                                        </p:attrNameLst>
                                      </p:cBhvr>
                                      <p:tavLst>
                                        <p:tav tm="0">
                                          <p:val>
                                            <p:strVal val="#ppt_x"/>
                                          </p:val>
                                        </p:tav>
                                        <p:tav tm="100000">
                                          <p:val>
                                            <p:strVal val="#ppt_x"/>
                                          </p:val>
                                        </p:tav>
                                      </p:tavLst>
                                    </p:anim>
                                    <p:anim calcmode="lin" valueType="num">
                                      <p:cBhvr additive="base">
                                        <p:cTn id="100" dur="1000" fill="hold"/>
                                        <p:tgtEl>
                                          <p:spTgt spid="49"/>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additive="base">
                                        <p:cTn id="103" dur="1000" fill="hold"/>
                                        <p:tgtEl>
                                          <p:spTgt spid="22"/>
                                        </p:tgtEl>
                                        <p:attrNameLst>
                                          <p:attrName>ppt_x</p:attrName>
                                        </p:attrNameLst>
                                      </p:cBhvr>
                                      <p:tavLst>
                                        <p:tav tm="0">
                                          <p:val>
                                            <p:strVal val="#ppt_x"/>
                                          </p:val>
                                        </p:tav>
                                        <p:tav tm="100000">
                                          <p:val>
                                            <p:strVal val="#ppt_x"/>
                                          </p:val>
                                        </p:tav>
                                      </p:tavLst>
                                    </p:anim>
                                    <p:anim calcmode="lin" valueType="num">
                                      <p:cBhvr additive="base">
                                        <p:cTn id="104" dur="1000" fill="hold"/>
                                        <p:tgtEl>
                                          <p:spTgt spid="22"/>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1000" fill="hold"/>
                                        <p:tgtEl>
                                          <p:spTgt spid="35"/>
                                        </p:tgtEl>
                                        <p:attrNameLst>
                                          <p:attrName>ppt_x</p:attrName>
                                        </p:attrNameLst>
                                      </p:cBhvr>
                                      <p:tavLst>
                                        <p:tav tm="0">
                                          <p:val>
                                            <p:strVal val="#ppt_x"/>
                                          </p:val>
                                        </p:tav>
                                        <p:tav tm="100000">
                                          <p:val>
                                            <p:strVal val="#ppt_x"/>
                                          </p:val>
                                        </p:tav>
                                      </p:tavLst>
                                    </p:anim>
                                    <p:anim calcmode="lin" valueType="num">
                                      <p:cBhvr additive="base">
                                        <p:cTn id="108" dur="10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1000" fill="hold"/>
                                        <p:tgtEl>
                                          <p:spTgt spid="33"/>
                                        </p:tgtEl>
                                        <p:attrNameLst>
                                          <p:attrName>ppt_x</p:attrName>
                                        </p:attrNameLst>
                                      </p:cBhvr>
                                      <p:tavLst>
                                        <p:tav tm="0">
                                          <p:val>
                                            <p:strVal val="#ppt_x"/>
                                          </p:val>
                                        </p:tav>
                                        <p:tav tm="100000">
                                          <p:val>
                                            <p:strVal val="#ppt_x"/>
                                          </p:val>
                                        </p:tav>
                                      </p:tavLst>
                                    </p:anim>
                                    <p:anim calcmode="lin" valueType="num">
                                      <p:cBhvr additive="base">
                                        <p:cTn id="114" dur="1000" fill="hold"/>
                                        <p:tgtEl>
                                          <p:spTgt spid="33"/>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1000" fill="hold"/>
                                        <p:tgtEl>
                                          <p:spTgt spid="26"/>
                                        </p:tgtEl>
                                        <p:attrNameLst>
                                          <p:attrName>ppt_x</p:attrName>
                                        </p:attrNameLst>
                                      </p:cBhvr>
                                      <p:tavLst>
                                        <p:tav tm="0">
                                          <p:val>
                                            <p:strVal val="#ppt_x"/>
                                          </p:val>
                                        </p:tav>
                                        <p:tav tm="100000">
                                          <p:val>
                                            <p:strVal val="#ppt_x"/>
                                          </p:val>
                                        </p:tav>
                                      </p:tavLst>
                                    </p:anim>
                                    <p:anim calcmode="lin" valueType="num">
                                      <p:cBhvr additive="base">
                                        <p:cTn id="118" dur="1000" fill="hold"/>
                                        <p:tgtEl>
                                          <p:spTgt spid="26"/>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additive="base">
                                        <p:cTn id="121" dur="1000" fill="hold"/>
                                        <p:tgtEl>
                                          <p:spTgt spid="70"/>
                                        </p:tgtEl>
                                        <p:attrNameLst>
                                          <p:attrName>ppt_x</p:attrName>
                                        </p:attrNameLst>
                                      </p:cBhvr>
                                      <p:tavLst>
                                        <p:tav tm="0">
                                          <p:val>
                                            <p:strVal val="#ppt_x"/>
                                          </p:val>
                                        </p:tav>
                                        <p:tav tm="100000">
                                          <p:val>
                                            <p:strVal val="#ppt_x"/>
                                          </p:val>
                                        </p:tav>
                                      </p:tavLst>
                                    </p:anim>
                                    <p:anim calcmode="lin" valueType="num">
                                      <p:cBhvr additive="base">
                                        <p:cTn id="122" dur="10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additive="base">
                                        <p:cTn id="127" dur="1000" fill="hold"/>
                                        <p:tgtEl>
                                          <p:spTgt spid="36"/>
                                        </p:tgtEl>
                                        <p:attrNameLst>
                                          <p:attrName>ppt_x</p:attrName>
                                        </p:attrNameLst>
                                      </p:cBhvr>
                                      <p:tavLst>
                                        <p:tav tm="0">
                                          <p:val>
                                            <p:strVal val="#ppt_x"/>
                                          </p:val>
                                        </p:tav>
                                        <p:tav tm="100000">
                                          <p:val>
                                            <p:strVal val="#ppt_x"/>
                                          </p:val>
                                        </p:tav>
                                      </p:tavLst>
                                    </p:anim>
                                    <p:anim calcmode="lin" valueType="num">
                                      <p:cBhvr additive="base">
                                        <p:cTn id="128" dur="1000" fill="hold"/>
                                        <p:tgtEl>
                                          <p:spTgt spid="36"/>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76"/>
                                        </p:tgtEl>
                                        <p:attrNameLst>
                                          <p:attrName>style.visibility</p:attrName>
                                        </p:attrNameLst>
                                      </p:cBhvr>
                                      <p:to>
                                        <p:strVal val="visible"/>
                                      </p:to>
                                    </p:set>
                                    <p:anim calcmode="lin" valueType="num">
                                      <p:cBhvr additive="base">
                                        <p:cTn id="131" dur="1000" fill="hold"/>
                                        <p:tgtEl>
                                          <p:spTgt spid="76"/>
                                        </p:tgtEl>
                                        <p:attrNameLst>
                                          <p:attrName>ppt_x</p:attrName>
                                        </p:attrNameLst>
                                      </p:cBhvr>
                                      <p:tavLst>
                                        <p:tav tm="0">
                                          <p:val>
                                            <p:strVal val="#ppt_x"/>
                                          </p:val>
                                        </p:tav>
                                        <p:tav tm="100000">
                                          <p:val>
                                            <p:strVal val="#ppt_x"/>
                                          </p:val>
                                        </p:tav>
                                      </p:tavLst>
                                    </p:anim>
                                    <p:anim calcmode="lin" valueType="num">
                                      <p:cBhvr additive="base">
                                        <p:cTn id="132" dur="1000" fill="hold"/>
                                        <p:tgtEl>
                                          <p:spTgt spid="76"/>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additive="base">
                                        <p:cTn id="135" dur="1000" fill="hold"/>
                                        <p:tgtEl>
                                          <p:spTgt spid="31"/>
                                        </p:tgtEl>
                                        <p:attrNameLst>
                                          <p:attrName>ppt_x</p:attrName>
                                        </p:attrNameLst>
                                      </p:cBhvr>
                                      <p:tavLst>
                                        <p:tav tm="0">
                                          <p:val>
                                            <p:strVal val="#ppt_x"/>
                                          </p:val>
                                        </p:tav>
                                        <p:tav tm="100000">
                                          <p:val>
                                            <p:strVal val="#ppt_x"/>
                                          </p:val>
                                        </p:tav>
                                      </p:tavLst>
                                    </p:anim>
                                    <p:anim calcmode="lin" valueType="num">
                                      <p:cBhvr additive="base">
                                        <p:cTn id="136" dur="1000" fill="hold"/>
                                        <p:tgtEl>
                                          <p:spTgt spid="31"/>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74"/>
                                        </p:tgtEl>
                                        <p:attrNameLst>
                                          <p:attrName>style.visibility</p:attrName>
                                        </p:attrNameLst>
                                      </p:cBhvr>
                                      <p:to>
                                        <p:strVal val="visible"/>
                                      </p:to>
                                    </p:set>
                                    <p:anim calcmode="lin" valueType="num">
                                      <p:cBhvr additive="base">
                                        <p:cTn id="139" dur="1000" fill="hold"/>
                                        <p:tgtEl>
                                          <p:spTgt spid="74"/>
                                        </p:tgtEl>
                                        <p:attrNameLst>
                                          <p:attrName>ppt_x</p:attrName>
                                        </p:attrNameLst>
                                      </p:cBhvr>
                                      <p:tavLst>
                                        <p:tav tm="0">
                                          <p:val>
                                            <p:strVal val="#ppt_x"/>
                                          </p:val>
                                        </p:tav>
                                        <p:tav tm="100000">
                                          <p:val>
                                            <p:strVal val="#ppt_x"/>
                                          </p:val>
                                        </p:tav>
                                      </p:tavLst>
                                    </p:anim>
                                    <p:anim calcmode="lin" valueType="num">
                                      <p:cBhvr additive="base">
                                        <p:cTn id="140" dur="10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6" grpId="0"/>
      <p:bldP spid="17" grpId="0"/>
      <p:bldP spid="30" grpId="0"/>
      <p:bldP spid="31" grpId="0"/>
      <p:bldP spid="32" grpId="0"/>
      <p:bldP spid="33" grpId="0"/>
      <p:bldP spid="34" grpId="0"/>
      <p:bldP spid="35"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BD17-D9A5-473F-B0C0-733AC0BB78FB}"/>
              </a:ext>
            </a:extLst>
          </p:cNvPr>
          <p:cNvSpPr>
            <a:spLocks noGrp="1"/>
          </p:cNvSpPr>
          <p:nvPr>
            <p:ph type="title"/>
          </p:nvPr>
        </p:nvSpPr>
        <p:spPr>
          <a:xfrm>
            <a:off x="1283557" y="609077"/>
            <a:ext cx="9223940" cy="1218282"/>
          </a:xfrm>
        </p:spPr>
        <p:txBody>
          <a:bodyPr/>
          <a:lstStyle/>
          <a:p>
            <a:r>
              <a:rPr lang="en-US" dirty="0"/>
              <a:t>The Enclosure</a:t>
            </a:r>
          </a:p>
        </p:txBody>
      </p:sp>
      <p:sp>
        <p:nvSpPr>
          <p:cNvPr id="3" name="Text Placeholder 2">
            <a:extLst>
              <a:ext uri="{FF2B5EF4-FFF2-40B4-BE49-F238E27FC236}">
                <a16:creationId xmlns:a16="http://schemas.microsoft.com/office/drawing/2014/main" id="{0A4CFC2F-58AA-4967-BF19-DD67A7ABAB12}"/>
              </a:ext>
            </a:extLst>
          </p:cNvPr>
          <p:cNvSpPr>
            <a:spLocks noGrp="1"/>
          </p:cNvSpPr>
          <p:nvPr>
            <p:ph type="body" sz="quarter" idx="10"/>
          </p:nvPr>
        </p:nvSpPr>
        <p:spPr>
          <a:xfrm>
            <a:off x="1246251" y="1810716"/>
            <a:ext cx="13912271" cy="1661993"/>
          </a:xfrm>
        </p:spPr>
        <p:txBody>
          <a:bodyPr/>
          <a:lstStyle/>
          <a:p>
            <a:r>
              <a:rPr lang="en-US" dirty="0"/>
              <a:t>Prototyping, Designing and assembling</a:t>
            </a:r>
          </a:p>
        </p:txBody>
      </p:sp>
      <p:sp>
        <p:nvSpPr>
          <p:cNvPr id="7" name="TextBox 6">
            <a:extLst>
              <a:ext uri="{FF2B5EF4-FFF2-40B4-BE49-F238E27FC236}">
                <a16:creationId xmlns:a16="http://schemas.microsoft.com/office/drawing/2014/main" id="{472ACAF4-41BD-470E-899E-1FD0425A11E9}"/>
              </a:ext>
            </a:extLst>
          </p:cNvPr>
          <p:cNvSpPr txBox="1"/>
          <p:nvPr/>
        </p:nvSpPr>
        <p:spPr>
          <a:xfrm>
            <a:off x="11424929" y="10979950"/>
            <a:ext cx="11173612" cy="830997"/>
          </a:xfrm>
          <a:prstGeom prst="rect">
            <a:avLst/>
          </a:prstGeom>
          <a:noFill/>
        </p:spPr>
        <p:txBody>
          <a:bodyPr wrap="square" rtlCol="0">
            <a:spAutoFit/>
          </a:bodyPr>
          <a:lstStyle/>
          <a:p>
            <a:r>
              <a:rPr lang="en-US" dirty="0"/>
              <a:t>Final enclosure design created in Fusion360</a:t>
            </a:r>
          </a:p>
        </p:txBody>
      </p:sp>
      <p:pic>
        <p:nvPicPr>
          <p:cNvPr id="5" name="Picture 4" descr="A picture containing photo, monitor, white, black&#10;&#10;Description automatically generated">
            <a:extLst>
              <a:ext uri="{FF2B5EF4-FFF2-40B4-BE49-F238E27FC236}">
                <a16:creationId xmlns:a16="http://schemas.microsoft.com/office/drawing/2014/main" id="{01FE43B3-BEBA-4336-9A64-0513EECCA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8522" y="5147119"/>
            <a:ext cx="8009673" cy="6011385"/>
          </a:xfrm>
          <a:prstGeom prst="rect">
            <a:avLst/>
          </a:prstGeom>
        </p:spPr>
      </p:pic>
      <p:pic>
        <p:nvPicPr>
          <p:cNvPr id="11" name="Picture 10" descr="A picture containing sitting, monitor, white, black&#10;&#10;Description automatically generated">
            <a:extLst>
              <a:ext uri="{FF2B5EF4-FFF2-40B4-BE49-F238E27FC236}">
                <a16:creationId xmlns:a16="http://schemas.microsoft.com/office/drawing/2014/main" id="{AFC7A115-F2B8-40A8-B5CD-021C79515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369" y="4851819"/>
            <a:ext cx="7849994" cy="5891543"/>
          </a:xfrm>
          <a:prstGeom prst="rect">
            <a:avLst/>
          </a:prstGeom>
        </p:spPr>
      </p:pic>
      <p:pic>
        <p:nvPicPr>
          <p:cNvPr id="23" name="Picture 22" descr="A circuit board&#10;&#10;Description automatically generated">
            <a:extLst>
              <a:ext uri="{FF2B5EF4-FFF2-40B4-BE49-F238E27FC236}">
                <a16:creationId xmlns:a16="http://schemas.microsoft.com/office/drawing/2014/main" id="{B42FBA1B-F93C-43A0-8D03-5630A074C6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258" t="5560" r="19097" b="18152"/>
          <a:stretch/>
        </p:blipFill>
        <p:spPr>
          <a:xfrm rot="5400000">
            <a:off x="832059" y="3360914"/>
            <a:ext cx="7773357" cy="8295712"/>
          </a:xfrm>
          <a:prstGeom prst="rect">
            <a:avLst/>
          </a:prstGeom>
        </p:spPr>
      </p:pic>
      <p:sp>
        <p:nvSpPr>
          <p:cNvPr id="24" name="TextBox 23">
            <a:extLst>
              <a:ext uri="{FF2B5EF4-FFF2-40B4-BE49-F238E27FC236}">
                <a16:creationId xmlns:a16="http://schemas.microsoft.com/office/drawing/2014/main" id="{CF66B267-391A-465E-9998-20E76B7ED29B}"/>
              </a:ext>
            </a:extLst>
          </p:cNvPr>
          <p:cNvSpPr txBox="1"/>
          <p:nvPr/>
        </p:nvSpPr>
        <p:spPr>
          <a:xfrm>
            <a:off x="1787047" y="11663282"/>
            <a:ext cx="6415339" cy="830997"/>
          </a:xfrm>
          <a:prstGeom prst="rect">
            <a:avLst/>
          </a:prstGeom>
          <a:noFill/>
        </p:spPr>
        <p:txBody>
          <a:bodyPr wrap="square" rtlCol="0">
            <a:spAutoFit/>
          </a:bodyPr>
          <a:lstStyle/>
          <a:p>
            <a:r>
              <a:rPr lang="en-US" dirty="0"/>
              <a:t>Breadboard assembly</a:t>
            </a:r>
          </a:p>
        </p:txBody>
      </p:sp>
      <p:sp>
        <p:nvSpPr>
          <p:cNvPr id="25" name="TextBox 24">
            <a:extLst>
              <a:ext uri="{FF2B5EF4-FFF2-40B4-BE49-F238E27FC236}">
                <a16:creationId xmlns:a16="http://schemas.microsoft.com/office/drawing/2014/main" id="{0BDE7489-78B6-4A30-8583-876611F8E2F8}"/>
              </a:ext>
            </a:extLst>
          </p:cNvPr>
          <p:cNvSpPr txBox="1"/>
          <p:nvPr/>
        </p:nvSpPr>
        <p:spPr>
          <a:xfrm>
            <a:off x="5648502" y="8596971"/>
            <a:ext cx="5395661" cy="584775"/>
          </a:xfrm>
          <a:prstGeom prst="rect">
            <a:avLst/>
          </a:prstGeom>
          <a:noFill/>
        </p:spPr>
        <p:txBody>
          <a:bodyPr wrap="square" rtlCol="0">
            <a:spAutoFit/>
          </a:bodyPr>
          <a:lstStyle/>
          <a:p>
            <a:r>
              <a:rPr lang="en-US" sz="3200" b="1" dirty="0">
                <a:solidFill>
                  <a:schemeClr val="bg1"/>
                </a:solidFill>
              </a:rPr>
              <a:t>Real-time clock</a:t>
            </a:r>
          </a:p>
        </p:txBody>
      </p:sp>
      <p:sp>
        <p:nvSpPr>
          <p:cNvPr id="26" name="TextBox 25">
            <a:extLst>
              <a:ext uri="{FF2B5EF4-FFF2-40B4-BE49-F238E27FC236}">
                <a16:creationId xmlns:a16="http://schemas.microsoft.com/office/drawing/2014/main" id="{6726F7C5-F36A-4BC0-9AF1-03AD32FB5AD8}"/>
              </a:ext>
            </a:extLst>
          </p:cNvPr>
          <p:cNvSpPr txBox="1"/>
          <p:nvPr/>
        </p:nvSpPr>
        <p:spPr>
          <a:xfrm>
            <a:off x="832442" y="9443131"/>
            <a:ext cx="3338867" cy="584775"/>
          </a:xfrm>
          <a:prstGeom prst="rect">
            <a:avLst/>
          </a:prstGeom>
          <a:noFill/>
        </p:spPr>
        <p:txBody>
          <a:bodyPr wrap="square" rtlCol="0">
            <a:spAutoFit/>
          </a:bodyPr>
          <a:lstStyle/>
          <a:p>
            <a:r>
              <a:rPr lang="en-US" sz="3200" b="1" dirty="0" err="1">
                <a:solidFill>
                  <a:schemeClr val="bg1"/>
                </a:solidFill>
              </a:rPr>
              <a:t>LoRa</a:t>
            </a:r>
            <a:r>
              <a:rPr lang="en-US" sz="3200" b="1" dirty="0">
                <a:solidFill>
                  <a:schemeClr val="bg1"/>
                </a:solidFill>
              </a:rPr>
              <a:t> antenna</a:t>
            </a:r>
          </a:p>
        </p:txBody>
      </p:sp>
      <p:sp>
        <p:nvSpPr>
          <p:cNvPr id="27" name="TextBox 26">
            <a:extLst>
              <a:ext uri="{FF2B5EF4-FFF2-40B4-BE49-F238E27FC236}">
                <a16:creationId xmlns:a16="http://schemas.microsoft.com/office/drawing/2014/main" id="{81AB3723-15E1-4AB4-895A-05C18455D6C0}"/>
              </a:ext>
            </a:extLst>
          </p:cNvPr>
          <p:cNvSpPr txBox="1"/>
          <p:nvPr/>
        </p:nvSpPr>
        <p:spPr>
          <a:xfrm>
            <a:off x="4171309" y="10450975"/>
            <a:ext cx="5845591" cy="584775"/>
          </a:xfrm>
          <a:prstGeom prst="rect">
            <a:avLst/>
          </a:prstGeom>
          <a:noFill/>
        </p:spPr>
        <p:txBody>
          <a:bodyPr wrap="square" rtlCol="0">
            <a:spAutoFit/>
          </a:bodyPr>
          <a:lstStyle/>
          <a:p>
            <a:r>
              <a:rPr lang="en-US" sz="3200" b="1" dirty="0">
                <a:solidFill>
                  <a:schemeClr val="bg1"/>
                </a:solidFill>
              </a:rPr>
              <a:t>Ultrasonic distance sensor</a:t>
            </a:r>
          </a:p>
        </p:txBody>
      </p:sp>
      <p:sp>
        <p:nvSpPr>
          <p:cNvPr id="29" name="TextBox 28">
            <a:extLst>
              <a:ext uri="{FF2B5EF4-FFF2-40B4-BE49-F238E27FC236}">
                <a16:creationId xmlns:a16="http://schemas.microsoft.com/office/drawing/2014/main" id="{830D44F2-4D5C-41DA-9FF3-B446981F3BA3}"/>
              </a:ext>
            </a:extLst>
          </p:cNvPr>
          <p:cNvSpPr txBox="1"/>
          <p:nvPr/>
        </p:nvSpPr>
        <p:spPr>
          <a:xfrm>
            <a:off x="4766582" y="4337759"/>
            <a:ext cx="3807808" cy="584775"/>
          </a:xfrm>
          <a:prstGeom prst="rect">
            <a:avLst/>
          </a:prstGeom>
          <a:noFill/>
        </p:spPr>
        <p:txBody>
          <a:bodyPr wrap="square" rtlCol="0">
            <a:spAutoFit/>
          </a:bodyPr>
          <a:lstStyle/>
          <a:p>
            <a:r>
              <a:rPr lang="en-US" sz="3200" b="1" dirty="0">
                <a:solidFill>
                  <a:schemeClr val="bg1"/>
                </a:solidFill>
              </a:rPr>
              <a:t>Feather M0 w/</a:t>
            </a:r>
            <a:r>
              <a:rPr lang="en-US" sz="3200" b="1" dirty="0" err="1">
                <a:solidFill>
                  <a:schemeClr val="bg1"/>
                </a:solidFill>
              </a:rPr>
              <a:t>LoRa</a:t>
            </a:r>
            <a:endParaRPr lang="en-US" sz="3200" b="1" dirty="0">
              <a:solidFill>
                <a:schemeClr val="bg1"/>
              </a:solidFill>
            </a:endParaRPr>
          </a:p>
        </p:txBody>
      </p:sp>
      <p:sp>
        <p:nvSpPr>
          <p:cNvPr id="30" name="TextBox 29">
            <a:extLst>
              <a:ext uri="{FF2B5EF4-FFF2-40B4-BE49-F238E27FC236}">
                <a16:creationId xmlns:a16="http://schemas.microsoft.com/office/drawing/2014/main" id="{00188033-1ED4-43D3-B085-8EE319E4897C}"/>
              </a:ext>
            </a:extLst>
          </p:cNvPr>
          <p:cNvSpPr txBox="1"/>
          <p:nvPr/>
        </p:nvSpPr>
        <p:spPr>
          <a:xfrm>
            <a:off x="7214595" y="7361754"/>
            <a:ext cx="1652000" cy="584775"/>
          </a:xfrm>
          <a:prstGeom prst="rect">
            <a:avLst/>
          </a:prstGeom>
          <a:noFill/>
        </p:spPr>
        <p:txBody>
          <a:bodyPr wrap="square" rtlCol="0">
            <a:spAutoFit/>
          </a:bodyPr>
          <a:lstStyle/>
          <a:p>
            <a:r>
              <a:rPr lang="en-US" sz="3200" b="1" dirty="0">
                <a:solidFill>
                  <a:schemeClr val="bg1"/>
                </a:solidFill>
              </a:rPr>
              <a:t>RGB LED</a:t>
            </a:r>
          </a:p>
        </p:txBody>
      </p:sp>
      <p:sp>
        <p:nvSpPr>
          <p:cNvPr id="45" name="TextBox 44">
            <a:extLst>
              <a:ext uri="{FF2B5EF4-FFF2-40B4-BE49-F238E27FC236}">
                <a16:creationId xmlns:a16="http://schemas.microsoft.com/office/drawing/2014/main" id="{E45A8068-8C03-4F77-B42F-3E9427D526B0}"/>
              </a:ext>
            </a:extLst>
          </p:cNvPr>
          <p:cNvSpPr txBox="1"/>
          <p:nvPr/>
        </p:nvSpPr>
        <p:spPr>
          <a:xfrm>
            <a:off x="13804065" y="4674348"/>
            <a:ext cx="6415339" cy="830997"/>
          </a:xfrm>
          <a:prstGeom prst="rect">
            <a:avLst/>
          </a:prstGeom>
          <a:noFill/>
        </p:spPr>
        <p:txBody>
          <a:bodyPr wrap="square" rtlCol="0">
            <a:spAutoFit/>
          </a:bodyPr>
          <a:lstStyle/>
          <a:p>
            <a:r>
              <a:rPr lang="en-US" dirty="0"/>
              <a:t>Designing the enclosure</a:t>
            </a:r>
          </a:p>
        </p:txBody>
      </p:sp>
      <p:sp>
        <p:nvSpPr>
          <p:cNvPr id="46" name="TextBox 45">
            <a:extLst>
              <a:ext uri="{FF2B5EF4-FFF2-40B4-BE49-F238E27FC236}">
                <a16:creationId xmlns:a16="http://schemas.microsoft.com/office/drawing/2014/main" id="{877CB270-7D7A-4B43-9C16-B7E787B93EAF}"/>
              </a:ext>
            </a:extLst>
          </p:cNvPr>
          <p:cNvSpPr txBox="1"/>
          <p:nvPr/>
        </p:nvSpPr>
        <p:spPr>
          <a:xfrm>
            <a:off x="5029735" y="7147146"/>
            <a:ext cx="2064369" cy="584775"/>
          </a:xfrm>
          <a:prstGeom prst="rect">
            <a:avLst/>
          </a:prstGeom>
          <a:noFill/>
        </p:spPr>
        <p:txBody>
          <a:bodyPr wrap="square" rtlCol="0">
            <a:spAutoFit/>
          </a:bodyPr>
          <a:lstStyle/>
          <a:p>
            <a:r>
              <a:rPr lang="en-US" sz="3200" b="1" dirty="0">
                <a:solidFill>
                  <a:schemeClr val="bg1"/>
                </a:solidFill>
              </a:rPr>
              <a:t>PIR sensor</a:t>
            </a:r>
          </a:p>
        </p:txBody>
      </p:sp>
    </p:spTree>
    <p:extLst>
      <p:ext uri="{BB962C8B-B14F-4D97-AF65-F5344CB8AC3E}">
        <p14:creationId xmlns:p14="http://schemas.microsoft.com/office/powerpoint/2010/main" val="37632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anim calcmode="lin" valueType="num">
                                      <p:cBhvr>
                                        <p:cTn id="47" dur="1000" fill="hold"/>
                                        <p:tgtEl>
                                          <p:spTgt spid="26"/>
                                        </p:tgtEl>
                                        <p:attrNameLst>
                                          <p:attrName>ppt_x</p:attrName>
                                        </p:attrNameLst>
                                      </p:cBhvr>
                                      <p:tavLst>
                                        <p:tav tm="0">
                                          <p:val>
                                            <p:strVal val="#ppt_x"/>
                                          </p:val>
                                        </p:tav>
                                        <p:tav tm="100000">
                                          <p:val>
                                            <p:strVal val="#ppt_x"/>
                                          </p:val>
                                        </p:tav>
                                      </p:tavLst>
                                    </p:anim>
                                    <p:anim calcmode="lin" valueType="num">
                                      <p:cBhvr>
                                        <p:cTn id="4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anim calcmode="lin" valueType="num">
                                      <p:cBhvr>
                                        <p:cTn id="61" dur="1000" fill="hold"/>
                                        <p:tgtEl>
                                          <p:spTgt spid="45"/>
                                        </p:tgtEl>
                                        <p:attrNameLst>
                                          <p:attrName>ppt_x</p:attrName>
                                        </p:attrNameLst>
                                      </p:cBhvr>
                                      <p:tavLst>
                                        <p:tav tm="0">
                                          <p:val>
                                            <p:strVal val="#ppt_x"/>
                                          </p:val>
                                        </p:tav>
                                        <p:tav tm="100000">
                                          <p:val>
                                            <p:strVal val="#ppt_x"/>
                                          </p:val>
                                        </p:tav>
                                      </p:tavLst>
                                    </p:anim>
                                    <p:anim calcmode="lin" valueType="num">
                                      <p:cBhvr>
                                        <p:cTn id="62" dur="1000" fill="hold"/>
                                        <p:tgtEl>
                                          <p:spTgt spid="45"/>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1000"/>
                                        <p:tgtEl>
                                          <p:spTgt spid="11"/>
                                        </p:tgtEl>
                                      </p:cBhvr>
                                    </p:animEffect>
                                    <p:anim calcmode="lin" valueType="num">
                                      <p:cBhvr>
                                        <p:cTn id="66" dur="1000" fill="hold"/>
                                        <p:tgtEl>
                                          <p:spTgt spid="11"/>
                                        </p:tgtEl>
                                        <p:attrNameLst>
                                          <p:attrName>ppt_x</p:attrName>
                                        </p:attrNameLst>
                                      </p:cBhvr>
                                      <p:tavLst>
                                        <p:tav tm="0">
                                          <p:val>
                                            <p:strVal val="#ppt_x"/>
                                          </p:val>
                                        </p:tav>
                                        <p:tav tm="100000">
                                          <p:val>
                                            <p:strVal val="#ppt_x"/>
                                          </p:val>
                                        </p:tav>
                                      </p:tavLst>
                                    </p:anim>
                                    <p:anim calcmode="lin" valueType="num">
                                      <p:cBhvr>
                                        <p:cTn id="67" dur="1000" fill="hold"/>
                                        <p:tgtEl>
                                          <p:spTgt spid="11"/>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1000"/>
                                        <p:tgtEl>
                                          <p:spTgt spid="5"/>
                                        </p:tgtEl>
                                      </p:cBhvr>
                                    </p:animEffect>
                                    <p:anim calcmode="lin" valueType="num">
                                      <p:cBhvr>
                                        <p:cTn id="71" dur="1000" fill="hold"/>
                                        <p:tgtEl>
                                          <p:spTgt spid="5"/>
                                        </p:tgtEl>
                                        <p:attrNameLst>
                                          <p:attrName>ppt_x</p:attrName>
                                        </p:attrNameLst>
                                      </p:cBhvr>
                                      <p:tavLst>
                                        <p:tav tm="0">
                                          <p:val>
                                            <p:strVal val="#ppt_x"/>
                                          </p:val>
                                        </p:tav>
                                        <p:tav tm="100000">
                                          <p:val>
                                            <p:strVal val="#ppt_x"/>
                                          </p:val>
                                        </p:tav>
                                      </p:tavLst>
                                    </p:anim>
                                    <p:anim calcmode="lin" valueType="num">
                                      <p:cBhvr>
                                        <p:cTn id="72" dur="1000" fill="hold"/>
                                        <p:tgtEl>
                                          <p:spTgt spid="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1000"/>
                                        <p:tgtEl>
                                          <p:spTgt spid="7"/>
                                        </p:tgtEl>
                                      </p:cBhvr>
                                    </p:animEffect>
                                    <p:anim calcmode="lin" valueType="num">
                                      <p:cBhvr>
                                        <p:cTn id="76" dur="1000" fill="hold"/>
                                        <p:tgtEl>
                                          <p:spTgt spid="7"/>
                                        </p:tgtEl>
                                        <p:attrNameLst>
                                          <p:attrName>ppt_x</p:attrName>
                                        </p:attrNameLst>
                                      </p:cBhvr>
                                      <p:tavLst>
                                        <p:tav tm="0">
                                          <p:val>
                                            <p:strVal val="#ppt_x"/>
                                          </p:val>
                                        </p:tav>
                                        <p:tav tm="100000">
                                          <p:val>
                                            <p:strVal val="#ppt_x"/>
                                          </p:val>
                                        </p:tav>
                                      </p:tavLst>
                                    </p:anim>
                                    <p:anim calcmode="lin" valueType="num">
                                      <p:cBhvr>
                                        <p:cTn id="7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25" grpId="0"/>
      <p:bldP spid="26" grpId="0"/>
      <p:bldP spid="27" grpId="0"/>
      <p:bldP spid="29" grpId="0"/>
      <p:bldP spid="30"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480C-225F-4861-9CF3-7A4177F9702C}"/>
              </a:ext>
            </a:extLst>
          </p:cNvPr>
          <p:cNvSpPr>
            <a:spLocks noGrp="1"/>
          </p:cNvSpPr>
          <p:nvPr>
            <p:ph type="title"/>
          </p:nvPr>
        </p:nvSpPr>
        <p:spPr>
          <a:xfrm>
            <a:off x="1143794" y="686594"/>
            <a:ext cx="12877800" cy="1371600"/>
          </a:xfrm>
        </p:spPr>
        <p:txBody>
          <a:bodyPr/>
          <a:lstStyle/>
          <a:p>
            <a:r>
              <a:rPr lang="en-US" dirty="0"/>
              <a:t>Completed prototype</a:t>
            </a:r>
          </a:p>
        </p:txBody>
      </p:sp>
      <p:sp>
        <p:nvSpPr>
          <p:cNvPr id="5" name="TextBox 4">
            <a:extLst>
              <a:ext uri="{FF2B5EF4-FFF2-40B4-BE49-F238E27FC236}">
                <a16:creationId xmlns:a16="http://schemas.microsoft.com/office/drawing/2014/main" id="{B772F7F4-3193-40EF-B725-9088842EB4C5}"/>
              </a:ext>
            </a:extLst>
          </p:cNvPr>
          <p:cNvSpPr txBox="1"/>
          <p:nvPr/>
        </p:nvSpPr>
        <p:spPr>
          <a:xfrm>
            <a:off x="486082" y="2805177"/>
            <a:ext cx="8173423" cy="2308324"/>
          </a:xfrm>
          <a:prstGeom prst="rect">
            <a:avLst/>
          </a:prstGeom>
          <a:noFill/>
        </p:spPr>
        <p:txBody>
          <a:bodyPr wrap="square" rtlCol="0">
            <a:spAutoFit/>
          </a:bodyPr>
          <a:lstStyle/>
          <a:p>
            <a:r>
              <a:rPr lang="en-US" sz="3600" dirty="0"/>
              <a:t>- The ultrasonic sensor reads the distance to the ground 3 times to see if there is a blockage in the stall, outlying distances are thrown out in a 2 – to – 1 vote</a:t>
            </a:r>
          </a:p>
        </p:txBody>
      </p:sp>
      <p:sp>
        <p:nvSpPr>
          <p:cNvPr id="7" name="TextBox 6">
            <a:extLst>
              <a:ext uri="{FF2B5EF4-FFF2-40B4-BE49-F238E27FC236}">
                <a16:creationId xmlns:a16="http://schemas.microsoft.com/office/drawing/2014/main" id="{D1228D38-5A60-4A43-933C-0D573EF959FC}"/>
              </a:ext>
            </a:extLst>
          </p:cNvPr>
          <p:cNvSpPr txBox="1"/>
          <p:nvPr/>
        </p:nvSpPr>
        <p:spPr>
          <a:xfrm>
            <a:off x="16078994" y="3734594"/>
            <a:ext cx="8173423" cy="1754326"/>
          </a:xfrm>
          <a:prstGeom prst="rect">
            <a:avLst/>
          </a:prstGeom>
          <a:noFill/>
        </p:spPr>
        <p:txBody>
          <a:bodyPr wrap="square" rtlCol="0">
            <a:spAutoFit/>
          </a:bodyPr>
          <a:lstStyle/>
          <a:p>
            <a:r>
              <a:rPr lang="en-US" sz="3600" dirty="0"/>
              <a:t>- The PIR motion sensor wakes up the CPU via external interrupt when a heat signature (vehicle) is detected below</a:t>
            </a:r>
          </a:p>
        </p:txBody>
      </p:sp>
      <p:sp>
        <p:nvSpPr>
          <p:cNvPr id="8" name="TextBox 7">
            <a:extLst>
              <a:ext uri="{FF2B5EF4-FFF2-40B4-BE49-F238E27FC236}">
                <a16:creationId xmlns:a16="http://schemas.microsoft.com/office/drawing/2014/main" id="{CB40A3C7-811B-4D64-84ED-0A1BC81F9708}"/>
              </a:ext>
            </a:extLst>
          </p:cNvPr>
          <p:cNvSpPr txBox="1"/>
          <p:nvPr/>
        </p:nvSpPr>
        <p:spPr>
          <a:xfrm>
            <a:off x="16232188" y="7010084"/>
            <a:ext cx="6858000" cy="1200329"/>
          </a:xfrm>
          <a:prstGeom prst="rect">
            <a:avLst/>
          </a:prstGeom>
          <a:noFill/>
        </p:spPr>
        <p:txBody>
          <a:bodyPr wrap="square" rtlCol="0">
            <a:spAutoFit/>
          </a:bodyPr>
          <a:lstStyle/>
          <a:p>
            <a:r>
              <a:rPr lang="en-US" sz="3600" dirty="0"/>
              <a:t>- The processor changes the LED from green (vacant) to red (full)</a:t>
            </a:r>
          </a:p>
        </p:txBody>
      </p:sp>
      <p:sp>
        <p:nvSpPr>
          <p:cNvPr id="9" name="TextBox 8">
            <a:extLst>
              <a:ext uri="{FF2B5EF4-FFF2-40B4-BE49-F238E27FC236}">
                <a16:creationId xmlns:a16="http://schemas.microsoft.com/office/drawing/2014/main" id="{FC4952AA-6BF7-4FAC-96F0-2E9CDFE2B2CD}"/>
              </a:ext>
            </a:extLst>
          </p:cNvPr>
          <p:cNvSpPr txBox="1"/>
          <p:nvPr/>
        </p:nvSpPr>
        <p:spPr>
          <a:xfrm>
            <a:off x="486082" y="7404553"/>
            <a:ext cx="7448371" cy="1200329"/>
          </a:xfrm>
          <a:prstGeom prst="rect">
            <a:avLst/>
          </a:prstGeom>
          <a:noFill/>
        </p:spPr>
        <p:txBody>
          <a:bodyPr wrap="square" rtlCol="0">
            <a:spAutoFit/>
          </a:bodyPr>
          <a:lstStyle/>
          <a:p>
            <a:r>
              <a:rPr lang="en-US" sz="3600" dirty="0"/>
              <a:t>- Stall status is sent periodically to the gateway over </a:t>
            </a:r>
            <a:r>
              <a:rPr lang="en-US" sz="3600" dirty="0" err="1"/>
              <a:t>LoRa</a:t>
            </a:r>
            <a:r>
              <a:rPr lang="en-US" sz="3600" dirty="0"/>
              <a:t> transmission</a:t>
            </a:r>
          </a:p>
        </p:txBody>
      </p:sp>
      <p:pic>
        <p:nvPicPr>
          <p:cNvPr id="4" name="Picture 3" descr="A close up of a device&#10;&#10;Description automatically generated">
            <a:extLst>
              <a:ext uri="{FF2B5EF4-FFF2-40B4-BE49-F238E27FC236}">
                <a16:creationId xmlns:a16="http://schemas.microsoft.com/office/drawing/2014/main" id="{74746ABC-45D4-48BE-A474-BF93192C08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794" y="1130256"/>
            <a:ext cx="13736023" cy="10302016"/>
          </a:xfrm>
          <a:prstGeom prst="rect">
            <a:avLst/>
          </a:prstGeom>
        </p:spPr>
      </p:pic>
      <p:cxnSp>
        <p:nvCxnSpPr>
          <p:cNvPr id="12" name="Straight Arrow Connector 11">
            <a:extLst>
              <a:ext uri="{FF2B5EF4-FFF2-40B4-BE49-F238E27FC236}">
                <a16:creationId xmlns:a16="http://schemas.microsoft.com/office/drawing/2014/main" id="{715E5A07-EB0C-4E7D-8A29-7A1D2B88923D}"/>
              </a:ext>
            </a:extLst>
          </p:cNvPr>
          <p:cNvCxnSpPr/>
          <p:nvPr/>
        </p:nvCxnSpPr>
        <p:spPr>
          <a:xfrm flipH="1">
            <a:off x="11659394" y="3959339"/>
            <a:ext cx="4419600" cy="652418"/>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E44475F7-A53C-440D-9B99-5569F3A4D5A5}"/>
              </a:ext>
            </a:extLst>
          </p:cNvPr>
          <p:cNvCxnSpPr>
            <a:cxnSpLocks/>
          </p:cNvCxnSpPr>
          <p:nvPr/>
        </p:nvCxnSpPr>
        <p:spPr>
          <a:xfrm flipV="1">
            <a:off x="8535194" y="3734594"/>
            <a:ext cx="2905611" cy="224745"/>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42E32C00-CE4D-4BAC-9B9B-FE78AD2FCE2B}"/>
              </a:ext>
            </a:extLst>
          </p:cNvPr>
          <p:cNvCxnSpPr>
            <a:cxnSpLocks/>
          </p:cNvCxnSpPr>
          <p:nvPr/>
        </p:nvCxnSpPr>
        <p:spPr>
          <a:xfrm flipH="1" flipV="1">
            <a:off x="11202194" y="5713665"/>
            <a:ext cx="4876800" cy="1676400"/>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6D1AAAC4-B233-42DC-8775-CBDC7E1CB45E}"/>
              </a:ext>
            </a:extLst>
          </p:cNvPr>
          <p:cNvCxnSpPr>
            <a:cxnSpLocks/>
          </p:cNvCxnSpPr>
          <p:nvPr/>
        </p:nvCxnSpPr>
        <p:spPr>
          <a:xfrm flipV="1">
            <a:off x="6700595" y="8272886"/>
            <a:ext cx="1605999" cy="1"/>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1F1D3709-7F92-4B5C-8F26-68015919AE07}"/>
              </a:ext>
            </a:extLst>
          </p:cNvPr>
          <p:cNvSpPr txBox="1"/>
          <p:nvPr/>
        </p:nvSpPr>
        <p:spPr>
          <a:xfrm>
            <a:off x="13122032" y="11010020"/>
            <a:ext cx="18288000" cy="646331"/>
          </a:xfrm>
          <a:prstGeom prst="rect">
            <a:avLst/>
          </a:prstGeom>
          <a:noFill/>
        </p:spPr>
        <p:txBody>
          <a:bodyPr wrap="square" rtlCol="0">
            <a:spAutoFit/>
          </a:bodyPr>
          <a:lstStyle/>
          <a:p>
            <a:r>
              <a:rPr lang="en-US" sz="3600" dirty="0"/>
              <a:t>- Additional design features include a power switch</a:t>
            </a:r>
          </a:p>
        </p:txBody>
      </p:sp>
      <p:cxnSp>
        <p:nvCxnSpPr>
          <p:cNvPr id="23" name="Straight Arrow Connector 22">
            <a:extLst>
              <a:ext uri="{FF2B5EF4-FFF2-40B4-BE49-F238E27FC236}">
                <a16:creationId xmlns:a16="http://schemas.microsoft.com/office/drawing/2014/main" id="{8A12F8F5-05C8-4A61-B1AA-23E6DB43B2B6}"/>
              </a:ext>
            </a:extLst>
          </p:cNvPr>
          <p:cNvCxnSpPr>
            <a:cxnSpLocks/>
          </p:cNvCxnSpPr>
          <p:nvPr/>
        </p:nvCxnSpPr>
        <p:spPr>
          <a:xfrm flipH="1" flipV="1">
            <a:off x="14173994" y="7440840"/>
            <a:ext cx="7563823" cy="36046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F16A1884-9ADB-4D71-AC51-B58DD8C745A0}"/>
              </a:ext>
            </a:extLst>
          </p:cNvPr>
          <p:cNvSpPr txBox="1"/>
          <p:nvPr/>
        </p:nvSpPr>
        <p:spPr>
          <a:xfrm>
            <a:off x="2670354" y="12682368"/>
            <a:ext cx="15620207" cy="646331"/>
          </a:xfrm>
          <a:prstGeom prst="rect">
            <a:avLst/>
          </a:prstGeom>
          <a:noFill/>
        </p:spPr>
        <p:txBody>
          <a:bodyPr wrap="square" rtlCol="0">
            <a:spAutoFit/>
          </a:bodyPr>
          <a:lstStyle/>
          <a:p>
            <a:r>
              <a:rPr lang="en-US" sz="3600" dirty="0"/>
              <a:t>- And access to the processor and battery underneath for charging and updating</a:t>
            </a:r>
          </a:p>
        </p:txBody>
      </p:sp>
      <p:cxnSp>
        <p:nvCxnSpPr>
          <p:cNvPr id="28" name="Straight Arrow Connector 27">
            <a:extLst>
              <a:ext uri="{FF2B5EF4-FFF2-40B4-BE49-F238E27FC236}">
                <a16:creationId xmlns:a16="http://schemas.microsoft.com/office/drawing/2014/main" id="{02B70A7D-5A30-4646-848D-0A8CE9540B45}"/>
              </a:ext>
            </a:extLst>
          </p:cNvPr>
          <p:cNvCxnSpPr/>
          <p:nvPr/>
        </p:nvCxnSpPr>
        <p:spPr>
          <a:xfrm flipV="1">
            <a:off x="7011194" y="8393756"/>
            <a:ext cx="2976805" cy="41404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84EC4D2B-BF50-41D0-BACB-5E4DA322775C}"/>
              </a:ext>
            </a:extLst>
          </p:cNvPr>
          <p:cNvCxnSpPr>
            <a:cxnSpLocks/>
          </p:cNvCxnSpPr>
          <p:nvPr/>
        </p:nvCxnSpPr>
        <p:spPr>
          <a:xfrm flipV="1">
            <a:off x="9830594" y="8992394"/>
            <a:ext cx="1610211" cy="35949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4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1000"/>
                                        <p:tgtEl>
                                          <p:spTgt spid="28"/>
                                        </p:tgtEl>
                                      </p:cBhvr>
                                    </p:animEffect>
                                    <p:anim calcmode="lin" valueType="num">
                                      <p:cBhvr>
                                        <p:cTn id="74" dur="1000" fill="hold"/>
                                        <p:tgtEl>
                                          <p:spTgt spid="28"/>
                                        </p:tgtEl>
                                        <p:attrNameLst>
                                          <p:attrName>ppt_x</p:attrName>
                                        </p:attrNameLst>
                                      </p:cBhvr>
                                      <p:tavLst>
                                        <p:tav tm="0">
                                          <p:val>
                                            <p:strVal val="#ppt_x"/>
                                          </p:val>
                                        </p:tav>
                                        <p:tav tm="100000">
                                          <p:val>
                                            <p:strVal val="#ppt_x"/>
                                          </p:val>
                                        </p:tav>
                                      </p:tavLst>
                                    </p:anim>
                                    <p:anim calcmode="lin" valueType="num">
                                      <p:cBhvr>
                                        <p:cTn id="75" dur="1000" fill="hold"/>
                                        <p:tgtEl>
                                          <p:spTgt spid="28"/>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0"/>
                                        <p:tgtEl>
                                          <p:spTgt spid="26"/>
                                        </p:tgtEl>
                                      </p:cBhvr>
                                    </p:animEffect>
                                    <p:anim calcmode="lin" valueType="num">
                                      <p:cBhvr>
                                        <p:cTn id="84" dur="1000" fill="hold"/>
                                        <p:tgtEl>
                                          <p:spTgt spid="26"/>
                                        </p:tgtEl>
                                        <p:attrNameLst>
                                          <p:attrName>ppt_x</p:attrName>
                                        </p:attrNameLst>
                                      </p:cBhvr>
                                      <p:tavLst>
                                        <p:tav tm="0">
                                          <p:val>
                                            <p:strVal val="#ppt_x"/>
                                          </p:val>
                                        </p:tav>
                                        <p:tav tm="100000">
                                          <p:val>
                                            <p:strVal val="#ppt_x"/>
                                          </p:val>
                                        </p:tav>
                                      </p:tavLst>
                                    </p:anim>
                                    <p:anim calcmode="lin" valueType="num">
                                      <p:cBhvr>
                                        <p:cTn id="8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21"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9CD66C-1F48-47E1-9B86-2EA8F18C8EC8}"/>
              </a:ext>
            </a:extLst>
          </p:cNvPr>
          <p:cNvSpPr>
            <a:spLocks noGrp="1"/>
          </p:cNvSpPr>
          <p:nvPr>
            <p:ph type="body" sz="quarter" idx="10"/>
          </p:nvPr>
        </p:nvSpPr>
        <p:spPr>
          <a:xfrm>
            <a:off x="1169564" y="2585517"/>
            <a:ext cx="15554325" cy="830997"/>
          </a:xfrm>
        </p:spPr>
        <p:txBody>
          <a:bodyPr/>
          <a:lstStyle/>
          <a:p>
            <a:r>
              <a:rPr lang="en-US" dirty="0"/>
              <a:t>Stay at home testing</a:t>
            </a:r>
          </a:p>
        </p:txBody>
      </p:sp>
      <p:sp>
        <p:nvSpPr>
          <p:cNvPr id="5" name="Title 1">
            <a:extLst>
              <a:ext uri="{FF2B5EF4-FFF2-40B4-BE49-F238E27FC236}">
                <a16:creationId xmlns:a16="http://schemas.microsoft.com/office/drawing/2014/main" id="{E428FBF1-BB9A-44FB-9ACA-B5E05FC793FE}"/>
              </a:ext>
            </a:extLst>
          </p:cNvPr>
          <p:cNvSpPr txBox="1">
            <a:spLocks/>
          </p:cNvSpPr>
          <p:nvPr/>
        </p:nvSpPr>
        <p:spPr>
          <a:xfrm>
            <a:off x="1169564" y="957879"/>
            <a:ext cx="14938940" cy="1213123"/>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Sensing vehicles</a:t>
            </a:r>
          </a:p>
        </p:txBody>
      </p:sp>
      <p:pic>
        <p:nvPicPr>
          <p:cNvPr id="7" name="Picture 6" descr="A person standing in front of a house&#10;&#10;Description automatically generated">
            <a:extLst>
              <a:ext uri="{FF2B5EF4-FFF2-40B4-BE49-F238E27FC236}">
                <a16:creationId xmlns:a16="http://schemas.microsoft.com/office/drawing/2014/main" id="{DD00ABFD-FB5A-4079-83A9-252055E680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222" t="26659" r="10652" b="25430"/>
          <a:stretch/>
        </p:blipFill>
        <p:spPr>
          <a:xfrm>
            <a:off x="8207574" y="4210732"/>
            <a:ext cx="7231290" cy="4116270"/>
          </a:xfrm>
          <a:prstGeom prst="rect">
            <a:avLst/>
          </a:prstGeom>
        </p:spPr>
      </p:pic>
      <p:pic>
        <p:nvPicPr>
          <p:cNvPr id="9" name="Picture 8" descr="A picture containing building, sitting, table, room&#10;&#10;Description automatically generated">
            <a:extLst>
              <a:ext uri="{FF2B5EF4-FFF2-40B4-BE49-F238E27FC236}">
                <a16:creationId xmlns:a16="http://schemas.microsoft.com/office/drawing/2014/main" id="{A26A907F-33C5-4040-82D0-0E1E9214B8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683" t="32942" r="35212" b="42523"/>
          <a:stretch/>
        </p:blipFill>
        <p:spPr>
          <a:xfrm>
            <a:off x="16399386" y="9215677"/>
            <a:ext cx="7230496" cy="4116269"/>
          </a:xfrm>
          <a:prstGeom prst="rect">
            <a:avLst/>
          </a:prstGeom>
        </p:spPr>
      </p:pic>
      <p:pic>
        <p:nvPicPr>
          <p:cNvPr id="11" name="Picture 10" descr="A car parked in front of a house&#10;&#10;Description automatically generated">
            <a:extLst>
              <a:ext uri="{FF2B5EF4-FFF2-40B4-BE49-F238E27FC236}">
                <a16:creationId xmlns:a16="http://schemas.microsoft.com/office/drawing/2014/main" id="{8E96A989-A44C-4C65-B07E-141AAD047E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569" t="37824" r="15507" b="24624"/>
          <a:stretch/>
        </p:blipFill>
        <p:spPr>
          <a:xfrm>
            <a:off x="8207574" y="9195832"/>
            <a:ext cx="7231290" cy="4116270"/>
          </a:xfrm>
          <a:prstGeom prst="rect">
            <a:avLst/>
          </a:prstGeom>
        </p:spPr>
      </p:pic>
      <p:pic>
        <p:nvPicPr>
          <p:cNvPr id="13" name="Picture 12" descr="A picture containing indoor, sitting, table, window&#10;&#10;Description automatically generated">
            <a:extLst>
              <a:ext uri="{FF2B5EF4-FFF2-40B4-BE49-F238E27FC236}">
                <a16:creationId xmlns:a16="http://schemas.microsoft.com/office/drawing/2014/main" id="{58956297-810E-456F-9DA0-5ADCA00062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220" t="45593" r="29224" b="27019"/>
          <a:stretch/>
        </p:blipFill>
        <p:spPr>
          <a:xfrm>
            <a:off x="16459994" y="4248037"/>
            <a:ext cx="7230496" cy="4116271"/>
          </a:xfrm>
          <a:prstGeom prst="rect">
            <a:avLst/>
          </a:prstGeom>
        </p:spPr>
      </p:pic>
      <p:pic>
        <p:nvPicPr>
          <p:cNvPr id="4" name="Picture 3" descr="A close up of a logo&#10;&#10;Description automatically generated">
            <a:extLst>
              <a:ext uri="{FF2B5EF4-FFF2-40B4-BE49-F238E27FC236}">
                <a16:creationId xmlns:a16="http://schemas.microsoft.com/office/drawing/2014/main" id="{7F321A66-10F0-4980-A2E0-D8BFDF156E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942" y="4129326"/>
            <a:ext cx="6700993" cy="5029200"/>
          </a:xfrm>
          <a:prstGeom prst="rect">
            <a:avLst/>
          </a:prstGeom>
        </p:spPr>
      </p:pic>
      <p:sp>
        <p:nvSpPr>
          <p:cNvPr id="6" name="TextBox 5">
            <a:extLst>
              <a:ext uri="{FF2B5EF4-FFF2-40B4-BE49-F238E27FC236}">
                <a16:creationId xmlns:a16="http://schemas.microsoft.com/office/drawing/2014/main" id="{75987A48-B8AF-4F8A-8141-D0F83084F9C6}"/>
              </a:ext>
            </a:extLst>
          </p:cNvPr>
          <p:cNvSpPr txBox="1"/>
          <p:nvPr/>
        </p:nvSpPr>
        <p:spPr>
          <a:xfrm>
            <a:off x="991394" y="9215677"/>
            <a:ext cx="6255658" cy="830997"/>
          </a:xfrm>
          <a:prstGeom prst="rect">
            <a:avLst/>
          </a:prstGeom>
          <a:noFill/>
        </p:spPr>
        <p:txBody>
          <a:bodyPr wrap="square" rtlCol="0">
            <a:spAutoFit/>
          </a:bodyPr>
          <a:lstStyle/>
          <a:p>
            <a:r>
              <a:rPr lang="en-US" dirty="0"/>
              <a:t>- 3D printed PVC mount</a:t>
            </a:r>
          </a:p>
        </p:txBody>
      </p:sp>
    </p:spTree>
    <p:extLst>
      <p:ext uri="{BB962C8B-B14F-4D97-AF65-F5344CB8AC3E}">
        <p14:creationId xmlns:p14="http://schemas.microsoft.com/office/powerpoint/2010/main" val="18528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ppt_x"/>
                                          </p:val>
                                        </p:tav>
                                        <p:tav tm="100000">
                                          <p:val>
                                            <p:strVal val="#ppt_x"/>
                                          </p:val>
                                        </p:tav>
                                      </p:tavLst>
                                    </p:anim>
                                    <p:anim calcmode="lin" valueType="num">
                                      <p:cBhvr additive="base">
                                        <p:cTn id="18" dur="10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1000" fill="hold"/>
                                        <p:tgtEl>
                                          <p:spTgt spid="13"/>
                                        </p:tgtEl>
                                        <p:attrNameLst>
                                          <p:attrName>ppt_x</p:attrName>
                                        </p:attrNameLst>
                                      </p:cBhvr>
                                      <p:tavLst>
                                        <p:tav tm="0">
                                          <p:val>
                                            <p:strVal val="#ppt_x"/>
                                          </p:val>
                                        </p:tav>
                                        <p:tav tm="100000">
                                          <p:val>
                                            <p:strVal val="#ppt_x"/>
                                          </p:val>
                                        </p:tav>
                                      </p:tavLst>
                                    </p:anim>
                                    <p:anim calcmode="lin" valueType="num">
                                      <p:cBhvr additive="base">
                                        <p:cTn id="22"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ppt_x"/>
                                          </p:val>
                                        </p:tav>
                                        <p:tav tm="100000">
                                          <p:val>
                                            <p:strVal val="#ppt_x"/>
                                          </p:val>
                                        </p:tav>
                                      </p:tavLst>
                                    </p:anim>
                                    <p:anim calcmode="lin" valueType="num">
                                      <p:cBhvr additive="base">
                                        <p:cTn id="32"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FA3072AD-38C3-F846-9927-20081180BD5E}"/>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64B7619D-7345-6B46-B270-3BC9D8CB65B4}"/>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94BD0035-2E0B-AD42-B2BB-71AD81E01E08}"/>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DF82AAFB-C3D8-E642-8365-C3CC4B19479B}"/>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764F12E9-E309-104F-A780-AD0CB564888A}"/>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ui-cda-template</Template>
  <TotalTime>1587</TotalTime>
  <Words>989</Words>
  <Application>Microsoft Office PowerPoint</Application>
  <PresentationFormat>Custom</PresentationFormat>
  <Paragraphs>162</Paragraphs>
  <Slides>21</Slides>
  <Notes>1</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21</vt:i4>
      </vt:variant>
    </vt:vector>
  </HeadingPairs>
  <TitlesOfParts>
    <vt:vector size="36" baseType="lpstr">
      <vt:lpstr>Archivo</vt:lpstr>
      <vt:lpstr>Archivo Black</vt:lpstr>
      <vt:lpstr>Archivo Regular</vt:lpstr>
      <vt:lpstr>Arial</vt:lpstr>
      <vt:lpstr>Calibri</vt:lpstr>
      <vt:lpstr>Franklin Gothic Book</vt:lpstr>
      <vt:lpstr>Franklin Gothic Book Regular</vt:lpstr>
      <vt:lpstr>Franklin Gothic Demi</vt:lpstr>
      <vt:lpstr>Helvetica</vt:lpstr>
      <vt:lpstr>Wingdings</vt:lpstr>
      <vt:lpstr>Title Slides</vt:lpstr>
      <vt:lpstr>Text Slides</vt:lpstr>
      <vt:lpstr>Section Intro Slides</vt:lpstr>
      <vt:lpstr>U of I Media Slides</vt:lpstr>
      <vt:lpstr>Closing Slides</vt:lpstr>
      <vt:lpstr>Park – It - Cda</vt:lpstr>
      <vt:lpstr>Park – it - cda</vt:lpstr>
      <vt:lpstr>Value proposition</vt:lpstr>
      <vt:lpstr>Objective and deliverables</vt:lpstr>
      <vt:lpstr>Requirements</vt:lpstr>
      <vt:lpstr>Components</vt:lpstr>
      <vt:lpstr>The Enclosure</vt:lpstr>
      <vt:lpstr>Completed prototype</vt:lpstr>
      <vt:lpstr>PowerPoint Presentation</vt:lpstr>
      <vt:lpstr>Nikolai mesh networking</vt:lpstr>
      <vt:lpstr>Nikolai mesh networking</vt:lpstr>
      <vt:lpstr>Tyrel Simulation</vt:lpstr>
      <vt:lpstr>Joel Encryption</vt:lpstr>
      <vt:lpstr>Joel Encryption</vt:lpstr>
      <vt:lpstr>Covid-19 update</vt:lpstr>
      <vt:lpstr>Lora stands for long range</vt:lpstr>
      <vt:lpstr>Testing long range</vt:lpstr>
      <vt:lpstr>Successful transmissions</vt:lpstr>
      <vt:lpstr>Final setup</vt:lpstr>
      <vt:lpstr>Park – it - cda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 – It - Cda</dc:title>
  <dc:creator>Zane Goodrick</dc:creator>
  <cp:lastModifiedBy>ZANE GOODRICK</cp:lastModifiedBy>
  <cp:revision>40</cp:revision>
  <dcterms:created xsi:type="dcterms:W3CDTF">2020-04-27T19:32:28Z</dcterms:created>
  <dcterms:modified xsi:type="dcterms:W3CDTF">2020-04-30T18:29:56Z</dcterms:modified>
</cp:coreProperties>
</file>